
<file path=[Content_Types].xml><?xml version="1.0" encoding="utf-8"?>
<Types xmlns="http://schemas.openxmlformats.org/package/2006/content-types">
  <Default Extension="png" ContentType="image/png"/>
  <Default Extension="svg" ContentType="image/svg+xml"/>
  <Default Extension="mp3" ContentType="audio/mpe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86" r:id="rId5"/>
    <p:sldMasterId id="2147483698" r:id="rId6"/>
  </p:sldMasterIdLst>
  <p:notesMasterIdLst>
    <p:notesMasterId r:id="rId26"/>
  </p:notesMasterIdLst>
  <p:handoutMasterIdLst>
    <p:handoutMasterId r:id="rId27"/>
  </p:handoutMasterIdLst>
  <p:sldIdLst>
    <p:sldId id="273" r:id="rId7"/>
    <p:sldId id="271" r:id="rId8"/>
    <p:sldId id="276" r:id="rId9"/>
    <p:sldId id="277" r:id="rId10"/>
    <p:sldId id="272" r:id="rId11"/>
    <p:sldId id="278" r:id="rId12"/>
    <p:sldId id="284" r:id="rId13"/>
    <p:sldId id="290" r:id="rId14"/>
    <p:sldId id="275" r:id="rId15"/>
    <p:sldId id="285" r:id="rId16"/>
    <p:sldId id="286" r:id="rId17"/>
    <p:sldId id="287" r:id="rId18"/>
    <p:sldId id="288" r:id="rId19"/>
    <p:sldId id="289" r:id="rId20"/>
    <p:sldId id="279" r:id="rId21"/>
    <p:sldId id="282" r:id="rId22"/>
    <p:sldId id="281" r:id="rId23"/>
    <p:sldId id="283" r:id="rId24"/>
    <p:sldId id="274" r:id="rId25"/>
  </p:sldIdLst>
  <p:sldSz cx="12192000" cy="6858000"/>
  <p:notesSz cx="6858000" cy="914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5766"/>
    <a:srgbClr val="FCD100"/>
    <a:srgbClr val="3298FF"/>
    <a:srgbClr val="095E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FF7C0A-A805-4EF4-8711-14D194569ABA}" v="1" dt="2019-03-12T09:17:10.754"/>
    <p1510:client id="{E8DB7629-4870-4301-96CA-C52A1F4E8BFB}" v="1" dt="2019-03-12T07:34:26.095"/>
    <p1510:client id="{9A208611-3366-2B78-DCD6-E8FA1EA005C4}" v="1" dt="2019-03-12T12:32:15.299"/>
    <p1510:client id="{7C9E0B1B-8472-EC6C-4390-6CD2B8EB865E}" v="8" dt="2019-03-11T17:25:31.389"/>
    <p1510:client id="{95255979-BF32-5949-B7E0-D4253C1D7F69}" v="205" dt="2019-03-12T15:50:43.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75"/>
    <p:restoredTop sz="83059"/>
  </p:normalViewPr>
  <p:slideViewPr>
    <p:cSldViewPr snapToGrid="0">
      <p:cViewPr varScale="1">
        <p:scale>
          <a:sx n="90" d="100"/>
          <a:sy n="90" d="100"/>
        </p:scale>
        <p:origin x="202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B30043-5B8D-B449-93F4-CB5A12D32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BC7FFD95-2867-C248-90F4-6251F87D7F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C10B1B-2D81-904D-8934-4F162BEEC15F}" type="datetimeFigureOut">
              <a:rPr lang="de-DE" smtClean="0"/>
              <a:t>15.03.2019</a:t>
            </a:fld>
            <a:endParaRPr lang="de-DE"/>
          </a:p>
        </p:txBody>
      </p:sp>
      <p:sp>
        <p:nvSpPr>
          <p:cNvPr id="4" name="Footer Placeholder 3">
            <a:extLst>
              <a:ext uri="{FF2B5EF4-FFF2-40B4-BE49-F238E27FC236}">
                <a16:creationId xmlns:a16="http://schemas.microsoft.com/office/drawing/2014/main" id="{64C19D1E-2D38-FD49-9E22-AD10E1E72F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a:extLst>
              <a:ext uri="{FF2B5EF4-FFF2-40B4-BE49-F238E27FC236}">
                <a16:creationId xmlns:a16="http://schemas.microsoft.com/office/drawing/2014/main" id="{DD664F7D-C676-0749-8EAE-13AF6E9E77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EFAFA-D89E-C049-97D1-3FF1E893F0D7}" type="slidenum">
              <a:rPr lang="de-DE" smtClean="0"/>
              <a:t>‹#›</a:t>
            </a:fld>
            <a:endParaRPr lang="de-DE"/>
          </a:p>
        </p:txBody>
      </p:sp>
    </p:spTree>
    <p:extLst>
      <p:ext uri="{BB962C8B-B14F-4D97-AF65-F5344CB8AC3E}">
        <p14:creationId xmlns:p14="http://schemas.microsoft.com/office/powerpoint/2010/main" val="4001160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5AEDD-EDBC-4B31-81F5-066F0F455441}" type="datetimeFigureOut">
              <a:rPr lang="en-US"/>
              <a:t>3/15/2019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2956EC-174B-4A3E-A1C6-FC056B24DD2E}" type="slidenum">
              <a:rPr lang="en-US"/>
              <a:t>‹#›</a:t>
            </a:fld>
            <a:endParaRPr lang="en-US"/>
          </a:p>
        </p:txBody>
      </p:sp>
    </p:spTree>
    <p:extLst>
      <p:ext uri="{BB962C8B-B14F-4D97-AF65-F5344CB8AC3E}">
        <p14:creationId xmlns:p14="http://schemas.microsoft.com/office/powerpoint/2010/main" val="809931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 starter slide. You do not have to say anything related to the text on the screen. It must be displayed on the screen as intro, when people come to the presentation, they sit and relax and this initial sentence already introduces them into the subject.</a:t>
            </a:r>
          </a:p>
        </p:txBody>
      </p:sp>
      <p:sp>
        <p:nvSpPr>
          <p:cNvPr id="4" name="Slide Number Placeholder 3"/>
          <p:cNvSpPr>
            <a:spLocks noGrp="1"/>
          </p:cNvSpPr>
          <p:nvPr>
            <p:ph type="sldNum" sz="quarter" idx="5"/>
          </p:nvPr>
        </p:nvSpPr>
        <p:spPr/>
        <p:txBody>
          <a:bodyPr/>
          <a:lstStyle/>
          <a:p>
            <a:fld id="{472956EC-174B-4A3E-A1C6-FC056B24DD2E}" type="slidenum">
              <a:rPr lang="en-US"/>
              <a:t>1</a:t>
            </a:fld>
            <a:endParaRPr lang="en-US"/>
          </a:p>
        </p:txBody>
      </p:sp>
    </p:spTree>
    <p:extLst>
      <p:ext uri="{BB962C8B-B14F-4D97-AF65-F5344CB8AC3E}">
        <p14:creationId xmlns:p14="http://schemas.microsoft.com/office/powerpoint/2010/main" val="1523176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First of all advertise we have custom UI for our Kubernetes resources and also other Kubernetes native resources.</a:t>
            </a:r>
          </a:p>
          <a:p>
            <a:endParaRPr lang="en-US" noProof="0"/>
          </a:p>
          <a:p>
            <a:r>
              <a:rPr lang="en-US" noProof="0"/>
              <a:t>Then basing on attached screen shot make it clear that UI functionality is always functional through CLI because one of our main principles is „CLI First”</a:t>
            </a:r>
          </a:p>
        </p:txBody>
      </p:sp>
      <p:sp>
        <p:nvSpPr>
          <p:cNvPr id="4" name="Slide Number Placeholder 3"/>
          <p:cNvSpPr>
            <a:spLocks noGrp="1"/>
          </p:cNvSpPr>
          <p:nvPr>
            <p:ph type="sldNum" sz="quarter" idx="5"/>
          </p:nvPr>
        </p:nvSpPr>
        <p:spPr/>
        <p:txBody>
          <a:bodyPr/>
          <a:lstStyle/>
          <a:p>
            <a:fld id="{472956EC-174B-4A3E-A1C6-FC056B24DD2E}" type="slidenum">
              <a:rPr lang="en-US" smtClean="0"/>
              <a:t>10</a:t>
            </a:fld>
            <a:endParaRPr lang="en-US"/>
          </a:p>
        </p:txBody>
      </p:sp>
    </p:spTree>
    <p:extLst>
      <p:ext uri="{BB962C8B-B14F-4D97-AF65-F5344CB8AC3E}">
        <p14:creationId xmlns:p14="http://schemas.microsoft.com/office/powerpoint/2010/main" val="3839210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Explain that once you get a </a:t>
            </a:r>
            <a:r>
              <a:rPr lang="en-US" noProof="0" err="1"/>
              <a:t>Kyma</a:t>
            </a:r>
            <a:r>
              <a:rPr lang="en-US" noProof="0"/>
              <a:t> cluster, it has all you need including documentation. The most important is that it is part of console UI and it is always with docs for a given </a:t>
            </a:r>
            <a:r>
              <a:rPr lang="en-US" noProof="0" err="1"/>
              <a:t>Kyma</a:t>
            </a:r>
            <a:r>
              <a:rPr lang="en-US" noProof="0"/>
              <a:t> version that was used to set up the cluster</a:t>
            </a:r>
          </a:p>
        </p:txBody>
      </p:sp>
      <p:sp>
        <p:nvSpPr>
          <p:cNvPr id="4" name="Slide Number Placeholder 3"/>
          <p:cNvSpPr>
            <a:spLocks noGrp="1"/>
          </p:cNvSpPr>
          <p:nvPr>
            <p:ph type="sldNum" sz="quarter" idx="5"/>
          </p:nvPr>
        </p:nvSpPr>
        <p:spPr/>
        <p:txBody>
          <a:bodyPr/>
          <a:lstStyle/>
          <a:p>
            <a:fld id="{472956EC-174B-4A3E-A1C6-FC056B24DD2E}" type="slidenum">
              <a:rPr lang="en-US" smtClean="0"/>
              <a:t>11</a:t>
            </a:fld>
            <a:endParaRPr lang="en-US"/>
          </a:p>
        </p:txBody>
      </p:sp>
    </p:spTree>
    <p:extLst>
      <p:ext uri="{BB962C8B-B14F-4D97-AF65-F5344CB8AC3E}">
        <p14:creationId xmlns:p14="http://schemas.microsoft.com/office/powerpoint/2010/main" val="221639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Whenever possible we have contextual documentation, like in case of service catalog, every Service Class and its instance can be enriched with additional documentation.</a:t>
            </a:r>
          </a:p>
          <a:p>
            <a:r>
              <a:rPr lang="en-US" noProof="0"/>
              <a:t>And it is not only markdown. Documentation. In case of APIs, if provided, we </a:t>
            </a:r>
            <a:r>
              <a:rPr lang="en-US" noProof="0" err="1"/>
              <a:t>suport</a:t>
            </a:r>
            <a:r>
              <a:rPr lang="en-US" noProof="0"/>
              <a:t> rendering of </a:t>
            </a:r>
            <a:r>
              <a:rPr lang="en-US" noProof="0" err="1"/>
              <a:t>OpenAPI</a:t>
            </a:r>
            <a:r>
              <a:rPr lang="en-US" noProof="0"/>
              <a:t>, OData and </a:t>
            </a:r>
            <a:r>
              <a:rPr lang="en-US" noProof="0" err="1"/>
              <a:t>AsyncAPI</a:t>
            </a:r>
            <a:endParaRPr lang="en-US" noProof="0"/>
          </a:p>
        </p:txBody>
      </p:sp>
      <p:sp>
        <p:nvSpPr>
          <p:cNvPr id="4" name="Slide Number Placeholder 3"/>
          <p:cNvSpPr>
            <a:spLocks noGrp="1"/>
          </p:cNvSpPr>
          <p:nvPr>
            <p:ph type="sldNum" sz="quarter" idx="5"/>
          </p:nvPr>
        </p:nvSpPr>
        <p:spPr/>
        <p:txBody>
          <a:bodyPr/>
          <a:lstStyle/>
          <a:p>
            <a:fld id="{472956EC-174B-4A3E-A1C6-FC056B24DD2E}" type="slidenum">
              <a:rPr lang="en-US" smtClean="0"/>
              <a:t>12</a:t>
            </a:fld>
            <a:endParaRPr lang="en-US"/>
          </a:p>
        </p:txBody>
      </p:sp>
    </p:spTree>
    <p:extLst>
      <p:ext uri="{BB962C8B-B14F-4D97-AF65-F5344CB8AC3E}">
        <p14:creationId xmlns:p14="http://schemas.microsoft.com/office/powerpoint/2010/main" val="3886602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err="1"/>
              <a:t>Kyma</a:t>
            </a:r>
            <a:r>
              <a:rPr lang="en-US" noProof="0"/>
              <a:t> comes with integration of Prometheus and Grafana. We have a set of predefined dashboards for our components, and out of the box custom dashboards for lambdas/functions</a:t>
            </a:r>
          </a:p>
        </p:txBody>
      </p:sp>
      <p:sp>
        <p:nvSpPr>
          <p:cNvPr id="4" name="Slide Number Placeholder 3"/>
          <p:cNvSpPr>
            <a:spLocks noGrp="1"/>
          </p:cNvSpPr>
          <p:nvPr>
            <p:ph type="sldNum" sz="quarter" idx="5"/>
          </p:nvPr>
        </p:nvSpPr>
        <p:spPr/>
        <p:txBody>
          <a:bodyPr/>
          <a:lstStyle/>
          <a:p>
            <a:fld id="{472956EC-174B-4A3E-A1C6-FC056B24DD2E}" type="slidenum">
              <a:rPr lang="en-US" smtClean="0"/>
              <a:t>13</a:t>
            </a:fld>
            <a:endParaRPr lang="en-US"/>
          </a:p>
        </p:txBody>
      </p:sp>
    </p:spTree>
    <p:extLst>
      <p:ext uri="{BB962C8B-B14F-4D97-AF65-F5344CB8AC3E}">
        <p14:creationId xmlns:p14="http://schemas.microsoft.com/office/powerpoint/2010/main" val="945571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Except of Prometheus and Grafana we also have integration with jaeger for tracing requests</a:t>
            </a:r>
          </a:p>
        </p:txBody>
      </p:sp>
      <p:sp>
        <p:nvSpPr>
          <p:cNvPr id="4" name="Slide Number Placeholder 3"/>
          <p:cNvSpPr>
            <a:spLocks noGrp="1"/>
          </p:cNvSpPr>
          <p:nvPr>
            <p:ph type="sldNum" sz="quarter" idx="5"/>
          </p:nvPr>
        </p:nvSpPr>
        <p:spPr/>
        <p:txBody>
          <a:bodyPr/>
          <a:lstStyle/>
          <a:p>
            <a:fld id="{472956EC-174B-4A3E-A1C6-FC056B24DD2E}" type="slidenum">
              <a:rPr lang="en-US" smtClean="0"/>
              <a:t>14</a:t>
            </a:fld>
            <a:endParaRPr lang="en-US"/>
          </a:p>
        </p:txBody>
      </p:sp>
    </p:spTree>
    <p:extLst>
      <p:ext uri="{BB962C8B-B14F-4D97-AF65-F5344CB8AC3E}">
        <p14:creationId xmlns:p14="http://schemas.microsoft.com/office/powerpoint/2010/main" val="2329775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noProof="0"/>
              <a:t>It is important to mention that </a:t>
            </a:r>
            <a:r>
              <a:rPr lang="en-US" noProof="0" err="1"/>
              <a:t>Kyma</a:t>
            </a:r>
            <a:r>
              <a:rPr lang="en-US" noProof="0"/>
              <a:t> can be used on local on </a:t>
            </a:r>
            <a:r>
              <a:rPr lang="en-US" noProof="0" err="1"/>
              <a:t>minikube</a:t>
            </a:r>
            <a:r>
              <a:rPr lang="en-US" noProof="0"/>
              <a:t> for development and it is efficient thanks to </a:t>
            </a:r>
            <a:r>
              <a:rPr lang="en-US" noProof="0" err="1"/>
              <a:t>Kyma</a:t>
            </a:r>
            <a:r>
              <a:rPr lang="en-US" noProof="0"/>
              <a:t> lite version without components that usually are not important for local development, like monitoring and tracing. Of course there is option to install them on local if needed</a:t>
            </a:r>
          </a:p>
          <a:p>
            <a:pPr marL="228600" indent="-228600">
              <a:buAutoNum type="arabicPeriod"/>
            </a:pPr>
            <a:r>
              <a:rPr lang="en-US" noProof="0"/>
              <a:t>Mention that we have custom event bus based on </a:t>
            </a:r>
            <a:r>
              <a:rPr lang="en-US" noProof="0" err="1"/>
              <a:t>Knative</a:t>
            </a:r>
            <a:r>
              <a:rPr lang="en-US" noProof="0"/>
              <a:t> internally that handles events delivery from external system to services and functions in </a:t>
            </a:r>
            <a:r>
              <a:rPr lang="en-US" noProof="0" err="1"/>
              <a:t>Kyma</a:t>
            </a:r>
            <a:endParaRPr lang="en-US" noProof="0"/>
          </a:p>
          <a:p>
            <a:pPr marL="228600" indent="-228600">
              <a:buAutoNum type="arabicPeriod"/>
            </a:pPr>
            <a:r>
              <a:rPr lang="en-US" noProof="0"/>
              <a:t>Point out that with support of </a:t>
            </a:r>
            <a:r>
              <a:rPr lang="en-US" noProof="0" err="1"/>
              <a:t>Istio</a:t>
            </a:r>
            <a:r>
              <a:rPr lang="en-US" noProof="0"/>
              <a:t> we build minimalistic API Gateway for convenient way of exposing services to the outside world</a:t>
            </a:r>
          </a:p>
          <a:p>
            <a:pPr marL="228600" indent="-228600">
              <a:buAutoNum type="arabicPeriod"/>
            </a:pPr>
            <a:r>
              <a:rPr lang="en-US" noProof="0"/>
              <a:t>The Console UI is extendible, you can add your own views that to the integration with Luigi open source that makes it possible to integrate </a:t>
            </a:r>
            <a:r>
              <a:rPr lang="en-US" noProof="0" err="1"/>
              <a:t>microfrontends</a:t>
            </a:r>
            <a:r>
              <a:rPr lang="en-US" noProof="0"/>
              <a:t> in the UI</a:t>
            </a:r>
          </a:p>
          <a:p>
            <a:pPr marL="228600" indent="-228600">
              <a:buAutoNum type="arabicPeriod"/>
            </a:pPr>
            <a:r>
              <a:rPr lang="en-US" noProof="0"/>
              <a:t>We also have a component that introduces multi-cloud support for storing assets, where on local you store files in </a:t>
            </a:r>
            <a:r>
              <a:rPr lang="en-US" noProof="0" err="1"/>
              <a:t>minio</a:t>
            </a:r>
            <a:r>
              <a:rPr lang="en-US" noProof="0"/>
              <a:t> while on cluster you can switch to </a:t>
            </a:r>
            <a:r>
              <a:rPr lang="en-US" noProof="0" err="1"/>
              <a:t>minio</a:t>
            </a:r>
            <a:r>
              <a:rPr lang="en-US" noProof="0"/>
              <a:t> gateway mode and use GCS or Azure Blob for storing various files</a:t>
            </a:r>
          </a:p>
          <a:p>
            <a:pPr marL="228600" indent="-228600">
              <a:buAutoNum type="arabicPeriod"/>
            </a:pPr>
            <a:r>
              <a:rPr lang="en-US" noProof="0"/>
              <a:t>Helm broker integrates with Service Catalog and through proper configuration of different bundles repositories you can enrich </a:t>
            </a:r>
            <a:r>
              <a:rPr lang="en-US" noProof="0" err="1"/>
              <a:t>Kyma</a:t>
            </a:r>
            <a:r>
              <a:rPr lang="en-US" noProof="0"/>
              <a:t> Service Catalog with different services through the helm charts</a:t>
            </a:r>
          </a:p>
        </p:txBody>
      </p:sp>
      <p:sp>
        <p:nvSpPr>
          <p:cNvPr id="4" name="Slide Number Placeholder 3"/>
          <p:cNvSpPr>
            <a:spLocks noGrp="1"/>
          </p:cNvSpPr>
          <p:nvPr>
            <p:ph type="sldNum" sz="quarter" idx="5"/>
          </p:nvPr>
        </p:nvSpPr>
        <p:spPr/>
        <p:txBody>
          <a:bodyPr/>
          <a:lstStyle/>
          <a:p>
            <a:fld id="{472956EC-174B-4A3E-A1C6-FC056B24DD2E}" type="slidenum">
              <a:rPr lang="en-US" smtClean="0"/>
              <a:t>15</a:t>
            </a:fld>
            <a:endParaRPr lang="en-US"/>
          </a:p>
        </p:txBody>
      </p:sp>
    </p:spTree>
    <p:extLst>
      <p:ext uri="{BB962C8B-B14F-4D97-AF65-F5344CB8AC3E}">
        <p14:creationId xmlns:p14="http://schemas.microsoft.com/office/powerpoint/2010/main" val="536763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Make strong statement that Kyma is not only consumer of open source it also pays back if possible to peer-communities. This is needed not only point out we contribute, we should also point out those communities, advertise them.</a:t>
            </a:r>
          </a:p>
          <a:p>
            <a:endParaRPr lang="en-US">
              <a:cs typeface="Calibri"/>
            </a:endParaRPr>
          </a:p>
          <a:p>
            <a:r>
              <a:rPr lang="en-US">
                <a:cs typeface="Calibri"/>
              </a:rPr>
              <a:t>- We donated to Knative eventing the NATS channel</a:t>
            </a:r>
          </a:p>
          <a:p>
            <a:r>
              <a:rPr lang="en-US">
                <a:cs typeface="Calibri"/>
              </a:rPr>
              <a:t>- We donated to AsyncAPI specification the spec rendering component written in react and it will soon become official spec editor</a:t>
            </a:r>
          </a:p>
          <a:p>
            <a:r>
              <a:rPr lang="en-US">
                <a:cs typeface="Calibri"/>
              </a:rPr>
              <a:t>- We contribute constantly to Kubernetes Service Catalog, huge contribution was rewrite of solution to support custom resource definitions</a:t>
            </a:r>
          </a:p>
        </p:txBody>
      </p:sp>
      <p:sp>
        <p:nvSpPr>
          <p:cNvPr id="4" name="Slide Number Placeholder 3"/>
          <p:cNvSpPr>
            <a:spLocks noGrp="1"/>
          </p:cNvSpPr>
          <p:nvPr>
            <p:ph type="sldNum" sz="quarter" idx="5"/>
          </p:nvPr>
        </p:nvSpPr>
        <p:spPr/>
        <p:txBody>
          <a:bodyPr/>
          <a:lstStyle/>
          <a:p>
            <a:fld id="{472956EC-174B-4A3E-A1C6-FC056B24DD2E}" type="slidenum">
              <a:rPr lang="en-US"/>
              <a:t>16</a:t>
            </a:fld>
            <a:endParaRPr lang="en-US"/>
          </a:p>
        </p:txBody>
      </p:sp>
    </p:spTree>
    <p:extLst>
      <p:ext uri="{BB962C8B-B14F-4D97-AF65-F5344CB8AC3E}">
        <p14:creationId xmlns:p14="http://schemas.microsoft.com/office/powerpoint/2010/main" val="3508447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Make is clear we are open for contributions:</a:t>
            </a:r>
            <a:endParaRPr lang="en-US" err="1">
              <a:cs typeface="Calibri"/>
            </a:endParaRPr>
          </a:p>
          <a:p>
            <a:endParaRPr lang="en-US">
              <a:cs typeface="Calibri"/>
            </a:endParaRPr>
          </a:p>
          <a:p>
            <a:r>
              <a:rPr lang="en-US">
                <a:cs typeface="Calibri"/>
              </a:rPr>
              <a:t>- not only code contribution is welcome, for starter create issues and feature requests</a:t>
            </a:r>
          </a:p>
          <a:p>
            <a:r>
              <a:rPr lang="en-US">
                <a:cs typeface="Calibri"/>
              </a:rPr>
              <a:t>- remind we have online public meeting so it is easy to connect with other contributors and engage with experts</a:t>
            </a:r>
          </a:p>
          <a:p>
            <a:r>
              <a:rPr lang="en-US">
                <a:cs typeface="Calibri"/>
              </a:rPr>
              <a:t>- show we also have public slack workspace where people can go and</a:t>
            </a:r>
            <a:r>
              <a:rPr lang="en-US"/>
              <a:t> exchange ideas, ask questions, receive hints and tips, and extend your experience on Kyma</a:t>
            </a:r>
            <a:endParaRPr lang="en-US">
              <a:cs typeface="Calibri"/>
            </a:endParaRPr>
          </a:p>
        </p:txBody>
      </p:sp>
      <p:sp>
        <p:nvSpPr>
          <p:cNvPr id="4" name="Slide Number Placeholder 3"/>
          <p:cNvSpPr>
            <a:spLocks noGrp="1"/>
          </p:cNvSpPr>
          <p:nvPr>
            <p:ph type="sldNum" sz="quarter" idx="5"/>
          </p:nvPr>
        </p:nvSpPr>
        <p:spPr/>
        <p:txBody>
          <a:bodyPr/>
          <a:lstStyle/>
          <a:p>
            <a:fld id="{472956EC-174B-4A3E-A1C6-FC056B24DD2E}" type="slidenum">
              <a:rPr lang="en-US"/>
              <a:t>17</a:t>
            </a:fld>
            <a:endParaRPr lang="en-US"/>
          </a:p>
        </p:txBody>
      </p:sp>
    </p:spTree>
    <p:extLst>
      <p:ext uri="{BB962C8B-B14F-4D97-AF65-F5344CB8AC3E}">
        <p14:creationId xmlns:p14="http://schemas.microsoft.com/office/powerpoint/2010/main" val="896197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Summary of all the channels where community can engage with Kyma</a:t>
            </a:r>
          </a:p>
        </p:txBody>
      </p:sp>
      <p:sp>
        <p:nvSpPr>
          <p:cNvPr id="4" name="Slide Number Placeholder 3"/>
          <p:cNvSpPr>
            <a:spLocks noGrp="1"/>
          </p:cNvSpPr>
          <p:nvPr>
            <p:ph type="sldNum" sz="quarter" idx="5"/>
          </p:nvPr>
        </p:nvSpPr>
        <p:spPr/>
        <p:txBody>
          <a:bodyPr/>
          <a:lstStyle/>
          <a:p>
            <a:fld id="{472956EC-174B-4A3E-A1C6-FC056B24DD2E}" type="slidenum">
              <a:rPr lang="en-US"/>
              <a:t>18</a:t>
            </a:fld>
            <a:endParaRPr lang="en-US"/>
          </a:p>
        </p:txBody>
      </p:sp>
    </p:spTree>
    <p:extLst>
      <p:ext uri="{BB962C8B-B14F-4D97-AF65-F5344CB8AC3E}">
        <p14:creationId xmlns:p14="http://schemas.microsoft.com/office/powerpoint/2010/main" val="182538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Put your details here</a:t>
            </a:r>
          </a:p>
        </p:txBody>
      </p:sp>
      <p:sp>
        <p:nvSpPr>
          <p:cNvPr id="4" name="Slide Number Placeholder 3"/>
          <p:cNvSpPr>
            <a:spLocks noGrp="1"/>
          </p:cNvSpPr>
          <p:nvPr>
            <p:ph type="sldNum" sz="quarter" idx="5"/>
          </p:nvPr>
        </p:nvSpPr>
        <p:spPr/>
        <p:txBody>
          <a:bodyPr/>
          <a:lstStyle/>
          <a:p>
            <a:fld id="{472956EC-174B-4A3E-A1C6-FC056B24DD2E}" type="slidenum">
              <a:rPr lang="en-US"/>
              <a:t>19</a:t>
            </a:fld>
            <a:endParaRPr lang="en-US"/>
          </a:p>
        </p:txBody>
      </p:sp>
    </p:spTree>
    <p:extLst>
      <p:ext uri="{BB962C8B-B14F-4D97-AF65-F5344CB8AC3E}">
        <p14:creationId xmlns:p14="http://schemas.microsoft.com/office/powerpoint/2010/main" val="2401025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First make it super clear to the audience what Kyma actually is. Set clear expectations, it is for free and only for Kubernetes users. So on one side it is pretty limited to specific PaaS but on the other hand it is free.</a:t>
            </a:r>
          </a:p>
        </p:txBody>
      </p:sp>
      <p:sp>
        <p:nvSpPr>
          <p:cNvPr id="4" name="Slide Number Placeholder 3"/>
          <p:cNvSpPr>
            <a:spLocks noGrp="1"/>
          </p:cNvSpPr>
          <p:nvPr>
            <p:ph type="sldNum" sz="quarter" idx="5"/>
          </p:nvPr>
        </p:nvSpPr>
        <p:spPr/>
        <p:txBody>
          <a:bodyPr/>
          <a:lstStyle/>
          <a:p>
            <a:fld id="{472956EC-174B-4A3E-A1C6-FC056B24DD2E}" type="slidenum">
              <a:rPr lang="en-US"/>
              <a:t>2</a:t>
            </a:fld>
            <a:endParaRPr lang="en-US"/>
          </a:p>
        </p:txBody>
      </p:sp>
    </p:spTree>
    <p:extLst>
      <p:ext uri="{BB962C8B-B14F-4D97-AF65-F5344CB8AC3E}">
        <p14:creationId xmlns:p14="http://schemas.microsoft.com/office/powerpoint/2010/main" val="3247330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Make it clear what Kyma is. Pronunciation is one thing, meaning is the other. Kyma is a cozy wave on which you take you Kubernetes journey.</a:t>
            </a:r>
          </a:p>
        </p:txBody>
      </p:sp>
      <p:sp>
        <p:nvSpPr>
          <p:cNvPr id="4" name="Slide Number Placeholder 3"/>
          <p:cNvSpPr>
            <a:spLocks noGrp="1"/>
          </p:cNvSpPr>
          <p:nvPr>
            <p:ph type="sldNum" sz="quarter" idx="5"/>
          </p:nvPr>
        </p:nvSpPr>
        <p:spPr/>
        <p:txBody>
          <a:bodyPr/>
          <a:lstStyle/>
          <a:p>
            <a:fld id="{472956EC-174B-4A3E-A1C6-FC056B24DD2E}" type="slidenum">
              <a:rPr lang="en-US"/>
              <a:t>3</a:t>
            </a:fld>
            <a:endParaRPr lang="en-US"/>
          </a:p>
        </p:txBody>
      </p:sp>
    </p:spTree>
    <p:extLst>
      <p:ext uri="{BB962C8B-B14F-4D97-AF65-F5344CB8AC3E}">
        <p14:creationId xmlns:p14="http://schemas.microsoft.com/office/powerpoint/2010/main" val="4042259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Purpose of this slide is to introduce audience to Kyma through identification with challenges they might have and that can be solved with Kyma. </a:t>
            </a:r>
          </a:p>
          <a:p>
            <a:r>
              <a:rPr lang="en-US">
                <a:cs typeface="Calibri"/>
              </a:rPr>
              <a:t>When you start this slide, remember to make it clear to the audience that if there is at least one challenge they identify with, they should look into Kyma.</a:t>
            </a:r>
          </a:p>
          <a:p>
            <a:endParaRPr lang="en-US">
              <a:cs typeface="Calibri"/>
            </a:endParaRPr>
          </a:p>
          <a:p>
            <a:r>
              <a:rPr lang="en-US">
                <a:cs typeface="Calibri"/>
              </a:rPr>
              <a:t>This slide shows each challenge one by one, but still it might be to much content for the audience. If you feel experienced enough to transform this slide into 6 separate slides with pictures only that visualize the headline, and you can explain it with your own words...do it.</a:t>
            </a:r>
          </a:p>
          <a:p>
            <a:endParaRPr lang="en-US">
              <a:cs typeface="Calibri"/>
            </a:endParaRPr>
          </a:p>
          <a:p>
            <a:r>
              <a:rPr lang="en-US">
                <a:cs typeface="Calibri"/>
              </a:rPr>
              <a:t>Too many systems – there are many companies that have to integrate many products together and do it individually in each product, while Kyma make it possible to do it in just one place.</a:t>
            </a:r>
          </a:p>
          <a:p>
            <a:endParaRPr lang="en-US">
              <a:cs typeface="Calibri"/>
            </a:endParaRPr>
          </a:p>
          <a:p>
            <a:r>
              <a:rPr lang="en-US">
                <a:cs typeface="Calibri"/>
              </a:rPr>
              <a:t>Too much risks – due to complexity of the infrastructure companies tend to avoid quick iterative innovations that can be quickly introduced and taken off in case of no success. With Kyma you can quickly prototype and introduce changes.</a:t>
            </a:r>
          </a:p>
          <a:p>
            <a:endParaRPr lang="en-US">
              <a:cs typeface="Calibri"/>
            </a:endParaRPr>
          </a:p>
          <a:p>
            <a:r>
              <a:rPr lang="en-US">
                <a:cs typeface="Calibri"/>
              </a:rPr>
              <a:t>Slow – due to complexity of legacy system and its long release cycles you are getting slow with new functionalities. Kyma assures you are not dependent on any releases, you can introduce any extensions with individual release cycles</a:t>
            </a:r>
          </a:p>
          <a:p>
            <a:endParaRPr lang="en-US">
              <a:cs typeface="Calibri"/>
            </a:endParaRPr>
          </a:p>
          <a:p>
            <a:r>
              <a:rPr lang="en-US">
                <a:cs typeface="Calibri"/>
              </a:rPr>
              <a:t>Hard access </a:t>
            </a:r>
            <a:r>
              <a:rPr lang="en-US"/>
              <a:t>– in large organizations you tend to have big teams that manage access to cloud services that are the gate keepers to the system. It is a long run to get access to cloud providers, additional processes that you want to avoid. Kyma with support of service catalog can integrate services from various different cloud providers.</a:t>
            </a:r>
            <a:endParaRPr lang="en-US">
              <a:cs typeface="Calibri"/>
            </a:endParaRPr>
          </a:p>
          <a:p>
            <a:endParaRPr lang="en-US" b="1"/>
          </a:p>
          <a:p>
            <a:r>
              <a:rPr lang="en-US" b="1"/>
              <a:t>Monoliths are getting too big – introducing even small changes in monolith takes time and complicated setup. Onboarding to the solution is also time consuming and complicated. Kyma takes this this away because of easiness to write microservices, functions or mashups of different APIs with all the needed tools integrated</a:t>
            </a:r>
            <a:endParaRPr lang="en-US">
              <a:cs typeface="Calibri"/>
            </a:endParaRPr>
          </a:p>
          <a:p>
            <a:endParaRPr lang="en-US">
              <a:cs typeface="Calibri"/>
            </a:endParaRPr>
          </a:p>
          <a:p>
            <a:r>
              <a:rPr lang="en-US" b="1"/>
              <a:t>Cloud-native is not that easy – you can start cloud native without </a:t>
            </a:r>
            <a:r>
              <a:rPr lang="en-US" b="1" err="1"/>
              <a:t>Kyma</a:t>
            </a:r>
            <a:r>
              <a:rPr lang="en-US" b="1"/>
              <a:t>, sure, but make it clear that it is not an easy task. You have there all the different tools, open source, for monitoring, for tracing, for logging, but there is not single solutions that </a:t>
            </a:r>
            <a:r>
              <a:rPr lang="en-US" b="1" err="1"/>
              <a:t>seamlesly</a:t>
            </a:r>
            <a:r>
              <a:rPr lang="en-US" b="1"/>
              <a:t> integrates them all in one solution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72956EC-174B-4A3E-A1C6-FC056B24DD2E}" type="slidenum">
              <a:rPr lang="en-US"/>
              <a:t>4</a:t>
            </a:fld>
            <a:endParaRPr lang="en-US"/>
          </a:p>
        </p:txBody>
      </p:sp>
    </p:spTree>
    <p:extLst>
      <p:ext uri="{BB962C8B-B14F-4D97-AF65-F5344CB8AC3E}">
        <p14:creationId xmlns:p14="http://schemas.microsoft.com/office/powerpoint/2010/main" val="1050715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you make a connection to challenges. How Kyma addresses those challenges? what are the benefits of using Kyma?</a:t>
            </a:r>
          </a:p>
        </p:txBody>
      </p:sp>
      <p:sp>
        <p:nvSpPr>
          <p:cNvPr id="4" name="Slide Number Placeholder 3"/>
          <p:cNvSpPr>
            <a:spLocks noGrp="1"/>
          </p:cNvSpPr>
          <p:nvPr>
            <p:ph type="sldNum" sz="quarter" idx="5"/>
          </p:nvPr>
        </p:nvSpPr>
        <p:spPr/>
        <p:txBody>
          <a:bodyPr/>
          <a:lstStyle/>
          <a:p>
            <a:fld id="{472956EC-174B-4A3E-A1C6-FC056B24DD2E}" type="slidenum">
              <a:rPr lang="en-US"/>
              <a:t>5</a:t>
            </a:fld>
            <a:endParaRPr lang="en-US"/>
          </a:p>
        </p:txBody>
      </p:sp>
    </p:spTree>
    <p:extLst>
      <p:ext uri="{BB962C8B-B14F-4D97-AF65-F5344CB8AC3E}">
        <p14:creationId xmlns:p14="http://schemas.microsoft.com/office/powerpoint/2010/main" val="4205634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And this slide is strongly connected to benefits slide. With Benefits slide you just bring in a blurry but enough for start one-sentence benefit. </a:t>
            </a:r>
            <a:endParaRPr lang="en-US"/>
          </a:p>
          <a:p>
            <a:r>
              <a:rPr lang="en-US">
                <a:cs typeface="Calibri"/>
              </a:rPr>
              <a:t>You jump into this slide and explain in more details how it is possible, to connect different services, how connect seamlessly and also use any technology.</a:t>
            </a:r>
            <a:endParaRPr lang="en-US"/>
          </a:p>
        </p:txBody>
      </p:sp>
      <p:sp>
        <p:nvSpPr>
          <p:cNvPr id="4" name="Slide Number Placeholder 3"/>
          <p:cNvSpPr>
            <a:spLocks noGrp="1"/>
          </p:cNvSpPr>
          <p:nvPr>
            <p:ph type="sldNum" sz="quarter" idx="5"/>
          </p:nvPr>
        </p:nvSpPr>
        <p:spPr/>
        <p:txBody>
          <a:bodyPr/>
          <a:lstStyle/>
          <a:p>
            <a:fld id="{472956EC-174B-4A3E-A1C6-FC056B24DD2E}" type="slidenum">
              <a:rPr lang="en-US"/>
              <a:t>6</a:t>
            </a:fld>
            <a:endParaRPr lang="en-US"/>
          </a:p>
        </p:txBody>
      </p:sp>
    </p:spTree>
    <p:extLst>
      <p:ext uri="{BB962C8B-B14F-4D97-AF65-F5344CB8AC3E}">
        <p14:creationId xmlns:p14="http://schemas.microsoft.com/office/powerpoint/2010/main" val="3160487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slide is a connection to slide about benefits and features. So you say what is the benefit of using Kyma, you explain it is possible thanks to out key components and then jump into this slide to explain </a:t>
            </a:r>
            <a:r>
              <a:rPr lang="en-US" err="1">
                <a:cs typeface="Calibri"/>
              </a:rPr>
              <a:t>kyma</a:t>
            </a:r>
            <a:r>
              <a:rPr lang="en-US">
                <a:cs typeface="Calibri"/>
              </a:rPr>
              <a:t> architecture. So from one sentence slogan you slowly jump into details, step by step</a:t>
            </a:r>
            <a:endParaRPr lang="en-US"/>
          </a:p>
          <a:p>
            <a:endParaRPr lang="en-US"/>
          </a:p>
          <a:p>
            <a:r>
              <a:rPr lang="en-US"/>
              <a:t>Because of complexity of Kyma there is no easier way to present Kyma architecture than with this diagram. The purpose of this diagram is to show all most important parts, with icons that relate to project we integrate so audience can quickly identify themselves with icons they know so they can easier understand. </a:t>
            </a:r>
            <a:endParaRPr lang="en-US">
              <a:cs typeface="Calibri"/>
            </a:endParaRPr>
          </a:p>
          <a:p>
            <a:endParaRPr lang="en-US"/>
          </a:p>
          <a:p>
            <a:r>
              <a:rPr lang="en-US"/>
              <a:t>Steps to start a story:</a:t>
            </a:r>
            <a:endParaRPr lang="en-US">
              <a:cs typeface="Calibri"/>
            </a:endParaRPr>
          </a:p>
          <a:p>
            <a:r>
              <a:rPr lang="en-US"/>
              <a:t>1. Introduce left side as an application that can be integrated into Kyma and expose all functionalities inside through Application connector</a:t>
            </a:r>
            <a:endParaRPr lang="en-US">
              <a:cs typeface="Calibri"/>
            </a:endParaRPr>
          </a:p>
          <a:p>
            <a:r>
              <a:rPr lang="en-US"/>
              <a:t>2. Introduce right side, to explain that in Kyma you can also consume all other services, like managed services from cloud providers directly inside Kyma</a:t>
            </a:r>
            <a:endParaRPr lang="en-US">
              <a:cs typeface="Calibri"/>
            </a:endParaRPr>
          </a:p>
          <a:p>
            <a:r>
              <a:rPr lang="en-US"/>
              <a:t>3. Introduce bottom side that its vision is to run on managed k8s clusters</a:t>
            </a:r>
            <a:endParaRPr lang="en-US">
              <a:cs typeface="Calibri"/>
            </a:endParaRPr>
          </a:p>
          <a:p>
            <a:r>
              <a:rPr lang="en-US"/>
              <a:t>4. Introduce middle side:</a:t>
            </a:r>
            <a:endParaRPr lang="en-US">
              <a:cs typeface="Calibri"/>
            </a:endParaRPr>
          </a:p>
          <a:p>
            <a:r>
              <a:rPr lang="en-US"/>
              <a:t>  - explain that extensibility is possible thanks to enablement of events communication and easy consumption through microservices and functions</a:t>
            </a:r>
          </a:p>
          <a:p>
            <a:r>
              <a:rPr lang="en-US"/>
              <a:t>  - explain that through gateway functionality everything can be exposed to outside</a:t>
            </a:r>
            <a:endParaRPr lang="en-US">
              <a:cs typeface="Calibri"/>
            </a:endParaRPr>
          </a:p>
          <a:p>
            <a:r>
              <a:rPr lang="en-US"/>
              <a:t>  - explain that all </a:t>
            </a:r>
            <a:r>
              <a:rPr lang="en-US" err="1"/>
              <a:t>imporntat</a:t>
            </a:r>
            <a:r>
              <a:rPr lang="en-US"/>
              <a:t> observability points like monitoring and tracing is embedded</a:t>
            </a:r>
          </a:p>
        </p:txBody>
      </p:sp>
      <p:sp>
        <p:nvSpPr>
          <p:cNvPr id="4" name="Slide Number Placeholder 3"/>
          <p:cNvSpPr>
            <a:spLocks noGrp="1"/>
          </p:cNvSpPr>
          <p:nvPr>
            <p:ph type="sldNum" sz="quarter" idx="5"/>
          </p:nvPr>
        </p:nvSpPr>
        <p:spPr/>
        <p:txBody>
          <a:bodyPr/>
          <a:lstStyle/>
          <a:p>
            <a:fld id="{472956EC-174B-4A3E-A1C6-FC056B24DD2E}" type="slidenum">
              <a:rPr lang="en-US"/>
              <a:t>7</a:t>
            </a:fld>
            <a:endParaRPr lang="en-US"/>
          </a:p>
        </p:txBody>
      </p:sp>
    </p:spTree>
    <p:extLst>
      <p:ext uri="{BB962C8B-B14F-4D97-AF65-F5344CB8AC3E}">
        <p14:creationId xmlns:p14="http://schemas.microsoft.com/office/powerpoint/2010/main" val="418768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noProof="0" dirty="0"/>
              <a:t>We want to point out also the big advantage of </a:t>
            </a:r>
            <a:r>
              <a:rPr lang="en-US" noProof="0" dirty="0" err="1"/>
              <a:t>Kyma</a:t>
            </a:r>
            <a:r>
              <a:rPr lang="en-US" noProof="0" dirty="0"/>
              <a:t> that it is not trying to reinvent things. </a:t>
            </a:r>
            <a:r>
              <a:rPr lang="en-US" noProof="0" dirty="0" err="1"/>
              <a:t>Kyma</a:t>
            </a:r>
            <a:r>
              <a:rPr lang="en-US" noProof="0" dirty="0"/>
              <a:t> is gluing all best </a:t>
            </a:r>
            <a:r>
              <a:rPr lang="en-US" noProof="0" dirty="0" err="1"/>
              <a:t>clound</a:t>
            </a:r>
            <a:r>
              <a:rPr lang="en-US" noProof="0" dirty="0"/>
              <a:t> native tools. Going through integration hell that you do not want to go through on your own.</a:t>
            </a:r>
          </a:p>
          <a:p>
            <a:pPr marL="0" indent="0">
              <a:buNone/>
            </a:pPr>
            <a:endParaRPr lang="en-US" noProof="0" dirty="0"/>
          </a:p>
          <a:p>
            <a:pPr marL="228600" indent="-228600">
              <a:buFont typeface="+mj-lt"/>
              <a:buAutoNum type="arabicPeriod"/>
            </a:pPr>
            <a:r>
              <a:rPr lang="en-US" noProof="0" dirty="0"/>
              <a:t>First of all we use Kubernetes as much as possible, like Custom Resources or Service Catalog</a:t>
            </a:r>
          </a:p>
          <a:p>
            <a:pPr marL="228600" indent="-228600">
              <a:buFont typeface="+mj-lt"/>
              <a:buAutoNum type="arabicPeriod"/>
            </a:pPr>
            <a:r>
              <a:rPr lang="en-US" noProof="0" dirty="0"/>
              <a:t>We realize security through </a:t>
            </a:r>
            <a:r>
              <a:rPr lang="en-US" noProof="0" dirty="0" err="1"/>
              <a:t>Dex</a:t>
            </a:r>
            <a:endParaRPr lang="en-US" noProof="0" dirty="0"/>
          </a:p>
          <a:p>
            <a:pPr marL="228600" indent="-228600">
              <a:buFont typeface="+mj-lt"/>
              <a:buAutoNum type="arabicPeriod"/>
            </a:pPr>
            <a:r>
              <a:rPr lang="en-US" noProof="0" dirty="0"/>
              <a:t>We follow standards through integration with commonly known specifications like the ones in the picture</a:t>
            </a:r>
          </a:p>
          <a:p>
            <a:pPr marL="228600" indent="-228600">
              <a:buFont typeface="+mj-lt"/>
              <a:buAutoNum type="arabicPeriod"/>
            </a:pPr>
            <a:r>
              <a:rPr lang="en-US" noProof="0" dirty="0"/>
              <a:t>Whole observability and logging stack is based on known and respected projects like the one in the picture</a:t>
            </a:r>
          </a:p>
          <a:p>
            <a:pPr marL="228600" indent="-228600">
              <a:buFont typeface="+mj-lt"/>
              <a:buAutoNum type="arabicPeriod"/>
            </a:pPr>
            <a:r>
              <a:rPr lang="en-US" noProof="0" dirty="0"/>
              <a:t>Media files storage is based on </a:t>
            </a:r>
            <a:r>
              <a:rPr lang="en-US" noProof="0" dirty="0" err="1"/>
              <a:t>Minio</a:t>
            </a:r>
            <a:endParaRPr lang="en-US" noProof="0" dirty="0"/>
          </a:p>
          <a:p>
            <a:pPr marL="228600" indent="-228600">
              <a:buFont typeface="+mj-lt"/>
              <a:buAutoNum type="arabicPeriod"/>
            </a:pPr>
            <a:r>
              <a:rPr lang="en-US" noProof="0" dirty="0"/>
              <a:t>Service Mesh is realized thanks to </a:t>
            </a:r>
            <a:r>
              <a:rPr lang="en-US" noProof="0" dirty="0" err="1"/>
              <a:t>Istio</a:t>
            </a:r>
            <a:endParaRPr lang="en-US" noProof="0" dirty="0"/>
          </a:p>
          <a:p>
            <a:pPr marL="228600" indent="-228600">
              <a:buFont typeface="+mj-lt"/>
              <a:buAutoNum type="arabicPeriod"/>
            </a:pPr>
            <a:r>
              <a:rPr lang="en-US" noProof="0" dirty="0"/>
              <a:t>And last but not lease </a:t>
            </a:r>
            <a:r>
              <a:rPr lang="en-US" noProof="0" dirty="0" err="1"/>
              <a:t>eventing</a:t>
            </a:r>
            <a:r>
              <a:rPr lang="en-US" noProof="0" dirty="0"/>
              <a:t> is based on </a:t>
            </a:r>
            <a:r>
              <a:rPr lang="en-US" noProof="0" dirty="0" err="1"/>
              <a:t>Knative</a:t>
            </a:r>
            <a:r>
              <a:rPr lang="en-US" noProof="0" dirty="0"/>
              <a:t> and NATS</a:t>
            </a:r>
          </a:p>
          <a:p>
            <a:pPr marL="228600" indent="-228600">
              <a:buFont typeface="+mj-lt"/>
              <a:buAutoNum type="arabicPeriod"/>
            </a:pPr>
            <a:endParaRPr lang="en-US" noProof="0" dirty="0"/>
          </a:p>
          <a:p>
            <a:pPr marL="0" indent="0">
              <a:buFont typeface="+mj-lt"/>
              <a:buNone/>
            </a:pPr>
            <a:r>
              <a:rPr lang="en-US" noProof="0" dirty="0"/>
              <a:t>Everything as you see, as lightweight as possible to decrease cluster costs to minimum</a:t>
            </a:r>
          </a:p>
        </p:txBody>
      </p:sp>
      <p:sp>
        <p:nvSpPr>
          <p:cNvPr id="4" name="Slide Number Placeholder 3"/>
          <p:cNvSpPr>
            <a:spLocks noGrp="1"/>
          </p:cNvSpPr>
          <p:nvPr>
            <p:ph type="sldNum" sz="quarter" idx="5"/>
          </p:nvPr>
        </p:nvSpPr>
        <p:spPr/>
        <p:txBody>
          <a:bodyPr/>
          <a:lstStyle/>
          <a:p>
            <a:fld id="{472956EC-174B-4A3E-A1C6-FC056B24DD2E}" type="slidenum">
              <a:rPr lang="en-US" smtClean="0"/>
              <a:t>8</a:t>
            </a:fld>
            <a:endParaRPr lang="en-US"/>
          </a:p>
        </p:txBody>
      </p:sp>
    </p:spTree>
    <p:extLst>
      <p:ext uri="{BB962C8B-B14F-4D97-AF65-F5344CB8AC3E}">
        <p14:creationId xmlns:p14="http://schemas.microsoft.com/office/powerpoint/2010/main" val="1220768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3 main features </a:t>
            </a:r>
            <a:r>
              <a:rPr lang="en-US" noProof="0" err="1"/>
              <a:t>metioned</a:t>
            </a:r>
            <a:r>
              <a:rPr lang="en-US" noProof="0"/>
              <a:t> before are just key feature, but we have much more</a:t>
            </a:r>
          </a:p>
        </p:txBody>
      </p:sp>
      <p:sp>
        <p:nvSpPr>
          <p:cNvPr id="4" name="Slide Number Placeholder 3"/>
          <p:cNvSpPr>
            <a:spLocks noGrp="1"/>
          </p:cNvSpPr>
          <p:nvPr>
            <p:ph type="sldNum" sz="quarter" idx="5"/>
          </p:nvPr>
        </p:nvSpPr>
        <p:spPr/>
        <p:txBody>
          <a:bodyPr/>
          <a:lstStyle/>
          <a:p>
            <a:fld id="{472956EC-174B-4A3E-A1C6-FC056B24DD2E}" type="slidenum">
              <a:rPr lang="en-US" smtClean="0"/>
              <a:t>9</a:t>
            </a:fld>
            <a:endParaRPr lang="en-US"/>
          </a:p>
        </p:txBody>
      </p:sp>
    </p:spTree>
    <p:extLst>
      <p:ext uri="{BB962C8B-B14F-4D97-AF65-F5344CB8AC3E}">
        <p14:creationId xmlns:p14="http://schemas.microsoft.com/office/powerpoint/2010/main" val="2409955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F3D4DB-0D5F-6A4D-8C45-64897E9945BB}"/>
              </a:ext>
            </a:extLst>
          </p:cNvPr>
          <p:cNvPicPr>
            <a:picLocks noChangeAspect="1"/>
          </p:cNvPicPr>
          <p:nvPr userDrawn="1"/>
        </p:nvPicPr>
        <p:blipFill rotWithShape="1">
          <a:blip r:embed="rId2"/>
          <a:srcRect t="13105"/>
          <a:stretch/>
        </p:blipFill>
        <p:spPr>
          <a:xfrm>
            <a:off x="3957298" y="0"/>
            <a:ext cx="8234702" cy="3956729"/>
          </a:xfrm>
          <a:prstGeom prst="rect">
            <a:avLst/>
          </a:prstGeom>
        </p:spPr>
      </p:pic>
      <p:sp>
        <p:nvSpPr>
          <p:cNvPr id="10" name="Title 1">
            <a:extLst>
              <a:ext uri="{FF2B5EF4-FFF2-40B4-BE49-F238E27FC236}">
                <a16:creationId xmlns:a16="http://schemas.microsoft.com/office/drawing/2014/main" id="{D10042B8-5A5D-E141-8C87-063841FC10E3}"/>
              </a:ext>
            </a:extLst>
          </p:cNvPr>
          <p:cNvSpPr>
            <a:spLocks noGrp="1"/>
          </p:cNvSpPr>
          <p:nvPr>
            <p:ph type="ctrTitle" hasCustomPrompt="1"/>
          </p:nvPr>
        </p:nvSpPr>
        <p:spPr>
          <a:xfrm>
            <a:off x="847621" y="2493350"/>
            <a:ext cx="6284700" cy="553998"/>
          </a:xfrm>
          <a:prstGeom prst="rect">
            <a:avLst/>
          </a:prstGeom>
        </p:spPr>
        <p:txBody>
          <a:bodyPr wrap="square" anchor="t" anchorCtr="0">
            <a:spAutoFit/>
          </a:bodyPr>
          <a:lstStyle>
            <a:lvl1pPr algn="l">
              <a:lnSpc>
                <a:spcPct val="100000"/>
              </a:lnSpc>
              <a:defRPr lang="de-DE" sz="3000" b="1" kern="1200" dirty="0">
                <a:solidFill>
                  <a:srgbClr val="485766"/>
                </a:solidFill>
                <a:latin typeface="Arial" panose="020B0604020202020204" pitchFamily="34" charset="0"/>
                <a:ea typeface="+mn-ea"/>
                <a:cs typeface="Arial" panose="020B0604020202020204" pitchFamily="34" charset="0"/>
              </a:defRPr>
            </a:lvl1pPr>
          </a:lstStyle>
          <a:p>
            <a:pPr marL="0" lvl="0" algn="l" defTabSz="914400" rtl="0" eaLnBrk="1" latinLnBrk="0" hangingPunct="1"/>
            <a:r>
              <a:rPr lang="en-US"/>
              <a:t>Title</a:t>
            </a:r>
            <a:endParaRPr lang="de-DE"/>
          </a:p>
        </p:txBody>
      </p:sp>
    </p:spTree>
    <p:extLst>
      <p:ext uri="{BB962C8B-B14F-4D97-AF65-F5344CB8AC3E}">
        <p14:creationId xmlns:p14="http://schemas.microsoft.com/office/powerpoint/2010/main" val="1998836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1FFBE-EE8B-A048-AC50-92B4D4BBC64E}"/>
              </a:ext>
            </a:extLst>
          </p:cNvPr>
          <p:cNvSpPr>
            <a:spLocks noGrp="1"/>
          </p:cNvSpPr>
          <p:nvPr>
            <p:ph type="title"/>
          </p:nvPr>
        </p:nvSpPr>
        <p:spPr>
          <a:xfrm>
            <a:off x="838200" y="365125"/>
            <a:ext cx="10515600" cy="1325563"/>
          </a:xfrm>
          <a:prstGeom prst="rect">
            <a:avLst/>
          </a:prstGeom>
        </p:spPr>
        <p:txBody>
          <a:bodyPr/>
          <a:lstStyle>
            <a:lvl1pPr>
              <a:lnSpc>
                <a:spcPct val="100000"/>
              </a:lnSpc>
              <a:defRPr sz="2400" b="1">
                <a:solidFill>
                  <a:srgbClr val="485766"/>
                </a:solidFill>
                <a:latin typeface="Arial" panose="020B0604020202020204" pitchFamily="34" charset="0"/>
                <a:cs typeface="Arial" panose="020B0604020202020204" pitchFamily="34" charset="0"/>
              </a:defRPr>
            </a:lvl1pPr>
          </a:lstStyle>
          <a:p>
            <a:r>
              <a:rPr lang="en-US"/>
              <a:t>Click to edit Master title style</a:t>
            </a:r>
            <a:endParaRPr lang="de-DE"/>
          </a:p>
        </p:txBody>
      </p:sp>
      <p:sp>
        <p:nvSpPr>
          <p:cNvPr id="5" name="Slide Number Placeholder 4">
            <a:extLst>
              <a:ext uri="{FF2B5EF4-FFF2-40B4-BE49-F238E27FC236}">
                <a16:creationId xmlns:a16="http://schemas.microsoft.com/office/drawing/2014/main" id="{F818B188-86D1-4748-973C-1842C592308C}"/>
              </a:ext>
            </a:extLst>
          </p:cNvPr>
          <p:cNvSpPr>
            <a:spLocks noGrp="1"/>
          </p:cNvSpPr>
          <p:nvPr>
            <p:ph type="sldNum" sz="quarter" idx="12"/>
          </p:nvPr>
        </p:nvSpPr>
        <p:spPr/>
        <p:txBody>
          <a:bodyPr/>
          <a:lstStyle/>
          <a:p>
            <a:fld id="{C487E2BC-DF20-1B41-8D6C-187C510259DA}" type="slidenum">
              <a:rPr lang="de-DE" smtClean="0"/>
              <a:t>‹#›</a:t>
            </a:fld>
            <a:endParaRPr lang="de-DE"/>
          </a:p>
        </p:txBody>
      </p:sp>
    </p:spTree>
    <p:extLst>
      <p:ext uri="{BB962C8B-B14F-4D97-AF65-F5344CB8AC3E}">
        <p14:creationId xmlns:p14="http://schemas.microsoft.com/office/powerpoint/2010/main" val="3102302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1FFBE-EE8B-A048-AC50-92B4D4BBC64E}"/>
              </a:ext>
            </a:extLst>
          </p:cNvPr>
          <p:cNvSpPr>
            <a:spLocks noGrp="1"/>
          </p:cNvSpPr>
          <p:nvPr>
            <p:ph type="title"/>
          </p:nvPr>
        </p:nvSpPr>
        <p:spPr>
          <a:xfrm>
            <a:off x="838200" y="365125"/>
            <a:ext cx="10515600" cy="1325563"/>
          </a:xfrm>
          <a:prstGeom prst="rect">
            <a:avLst/>
          </a:prstGeom>
        </p:spPr>
        <p:txBody>
          <a:bodyPr/>
          <a:lstStyle>
            <a:lvl1pPr>
              <a:lnSpc>
                <a:spcPct val="100000"/>
              </a:lnSpc>
              <a:defRPr sz="2400" b="1">
                <a:solidFill>
                  <a:srgbClr val="485766"/>
                </a:solidFill>
                <a:latin typeface="Arial" panose="020B0604020202020204" pitchFamily="34" charset="0"/>
                <a:cs typeface="Arial" panose="020B0604020202020204" pitchFamily="34" charset="0"/>
              </a:defRPr>
            </a:lvl1pPr>
          </a:lstStyle>
          <a:p>
            <a:r>
              <a:rPr lang="en-US"/>
              <a:t>Click to edit Master title style</a:t>
            </a:r>
            <a:endParaRPr lang="de-DE"/>
          </a:p>
        </p:txBody>
      </p:sp>
      <p:sp>
        <p:nvSpPr>
          <p:cNvPr id="5" name="Slide Number Placeholder 4">
            <a:extLst>
              <a:ext uri="{FF2B5EF4-FFF2-40B4-BE49-F238E27FC236}">
                <a16:creationId xmlns:a16="http://schemas.microsoft.com/office/drawing/2014/main" id="{F818B188-86D1-4748-973C-1842C592308C}"/>
              </a:ext>
            </a:extLst>
          </p:cNvPr>
          <p:cNvSpPr>
            <a:spLocks noGrp="1"/>
          </p:cNvSpPr>
          <p:nvPr>
            <p:ph type="sldNum" sz="quarter" idx="12"/>
          </p:nvPr>
        </p:nvSpPr>
        <p:spPr/>
        <p:txBody>
          <a:bodyPr/>
          <a:lstStyle/>
          <a:p>
            <a:fld id="{C487E2BC-DF20-1B41-8D6C-187C510259DA}" type="slidenum">
              <a:rPr lang="de-DE" smtClean="0"/>
              <a:t>‹#›</a:t>
            </a:fld>
            <a:endParaRPr lang="de-DE"/>
          </a:p>
        </p:txBody>
      </p:sp>
      <p:sp>
        <p:nvSpPr>
          <p:cNvPr id="4" name="Content Placeholder 2">
            <a:extLst>
              <a:ext uri="{FF2B5EF4-FFF2-40B4-BE49-F238E27FC236}">
                <a16:creationId xmlns:a16="http://schemas.microsoft.com/office/drawing/2014/main" id="{28832A61-24DA-E54F-99A4-9D43D4B9EF58}"/>
              </a:ext>
            </a:extLst>
          </p:cNvPr>
          <p:cNvSpPr>
            <a:spLocks noGrp="1"/>
          </p:cNvSpPr>
          <p:nvPr>
            <p:ph idx="1"/>
          </p:nvPr>
        </p:nvSpPr>
        <p:spPr>
          <a:xfrm>
            <a:off x="838200" y="1825625"/>
            <a:ext cx="10515600" cy="4351338"/>
          </a:xfrm>
          <a:prstGeom prst="rect">
            <a:avLst/>
          </a:prstGeom>
        </p:spPr>
        <p:txBody>
          <a:bodyPr/>
          <a:lstStyle>
            <a:lvl1pPr marL="0" indent="0">
              <a:lnSpc>
                <a:spcPct val="100000"/>
              </a:lnSpc>
              <a:buNone/>
              <a:defRPr sz="1400">
                <a:solidFill>
                  <a:srgbClr val="485766"/>
                </a:solidFill>
                <a:latin typeface="Arial" panose="020B0604020202020204" pitchFamily="34" charset="0"/>
                <a:cs typeface="Arial" panose="020B0604020202020204" pitchFamily="34" charset="0"/>
              </a:defRPr>
            </a:lvl1pPr>
            <a:lvl2pPr marL="457200" indent="0">
              <a:buNone/>
              <a:defRPr>
                <a:solidFill>
                  <a:srgbClr val="485766"/>
                </a:solidFill>
                <a:latin typeface="Arial" panose="020B0604020202020204" pitchFamily="34" charset="0"/>
                <a:cs typeface="Arial" panose="020B0604020202020204" pitchFamily="34" charset="0"/>
              </a:defRPr>
            </a:lvl2pPr>
            <a:lvl3pPr marL="914400" indent="0">
              <a:buNone/>
              <a:defRPr>
                <a:solidFill>
                  <a:srgbClr val="485766"/>
                </a:solidFill>
                <a:latin typeface="Arial" panose="020B0604020202020204" pitchFamily="34" charset="0"/>
                <a:cs typeface="Arial" panose="020B0604020202020204" pitchFamily="34" charset="0"/>
              </a:defRPr>
            </a:lvl3pPr>
            <a:lvl4pPr marL="1371600" indent="0">
              <a:buNone/>
              <a:defRPr>
                <a:solidFill>
                  <a:srgbClr val="485766"/>
                </a:solidFill>
                <a:latin typeface="Arial" panose="020B0604020202020204" pitchFamily="34" charset="0"/>
                <a:cs typeface="Arial" panose="020B0604020202020204" pitchFamily="34" charset="0"/>
              </a:defRPr>
            </a:lvl4pPr>
            <a:lvl5pPr marL="1828800" indent="0">
              <a:buNone/>
              <a:defRPr>
                <a:solidFill>
                  <a:srgbClr val="485766"/>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4040996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6B8B37-8CAA-DA43-9495-BD4809AD66B4}"/>
              </a:ext>
            </a:extLst>
          </p:cNvPr>
          <p:cNvSpPr>
            <a:spLocks noGrp="1"/>
          </p:cNvSpPr>
          <p:nvPr>
            <p:ph type="sldNum" sz="quarter" idx="12"/>
          </p:nvPr>
        </p:nvSpPr>
        <p:spPr/>
        <p:txBody>
          <a:bodyPr/>
          <a:lstStyle/>
          <a:p>
            <a:fld id="{C487E2BC-DF20-1B41-8D6C-187C510259DA}" type="slidenum">
              <a:rPr lang="de-DE" smtClean="0"/>
              <a:t>‹#›</a:t>
            </a:fld>
            <a:endParaRPr lang="de-DE"/>
          </a:p>
        </p:txBody>
      </p:sp>
      <p:sp>
        <p:nvSpPr>
          <p:cNvPr id="5" name="Content Placeholder 2">
            <a:extLst>
              <a:ext uri="{FF2B5EF4-FFF2-40B4-BE49-F238E27FC236}">
                <a16:creationId xmlns:a16="http://schemas.microsoft.com/office/drawing/2014/main" id="{771F9DB3-F540-7B47-BBAC-C4D970905457}"/>
              </a:ext>
            </a:extLst>
          </p:cNvPr>
          <p:cNvSpPr>
            <a:spLocks noGrp="1"/>
          </p:cNvSpPr>
          <p:nvPr>
            <p:ph idx="1" hasCustomPrompt="1"/>
          </p:nvPr>
        </p:nvSpPr>
        <p:spPr>
          <a:xfrm>
            <a:off x="838200" y="423513"/>
            <a:ext cx="10515600" cy="5293894"/>
          </a:xfrm>
          <a:prstGeom prst="rect">
            <a:avLst/>
          </a:prstGeo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rgbClr val="485766"/>
                </a:solidFill>
                <a:latin typeface="Arial" panose="020B0604020202020204" pitchFamily="34" charset="0"/>
                <a:cs typeface="Arial" panose="020B0604020202020204" pitchFamily="34" charset="0"/>
              </a:defRPr>
            </a:lvl1pPr>
            <a:lvl2pPr marL="457200" indent="0">
              <a:buNone/>
              <a:defRPr>
                <a:solidFill>
                  <a:srgbClr val="485766"/>
                </a:solidFill>
                <a:latin typeface="Arial" panose="020B0604020202020204" pitchFamily="34" charset="0"/>
                <a:cs typeface="Arial" panose="020B0604020202020204" pitchFamily="34" charset="0"/>
              </a:defRPr>
            </a:lvl2pPr>
            <a:lvl3pPr marL="914400" indent="0">
              <a:buNone/>
              <a:defRPr>
                <a:solidFill>
                  <a:srgbClr val="485766"/>
                </a:solidFill>
                <a:latin typeface="Arial" panose="020B0604020202020204" pitchFamily="34" charset="0"/>
                <a:cs typeface="Arial" panose="020B0604020202020204" pitchFamily="34" charset="0"/>
              </a:defRPr>
            </a:lvl3pPr>
            <a:lvl4pPr marL="1371600" indent="0">
              <a:buNone/>
              <a:defRPr>
                <a:solidFill>
                  <a:srgbClr val="485766"/>
                </a:solidFill>
                <a:latin typeface="Arial" panose="020B0604020202020204" pitchFamily="34" charset="0"/>
                <a:cs typeface="Arial" panose="020B0604020202020204" pitchFamily="34" charset="0"/>
              </a:defRPr>
            </a:lvl4pPr>
            <a:lvl5pPr marL="1828800" indent="0">
              <a:buNone/>
              <a:defRPr>
                <a:solidFill>
                  <a:srgbClr val="485766"/>
                </a:solidFill>
                <a:latin typeface="Arial" panose="020B0604020202020204" pitchFamily="34" charset="0"/>
                <a:cs typeface="Arial" panose="020B060402020202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Add </a:t>
            </a:r>
            <a:r>
              <a:rPr lang="de-DE" err="1"/>
              <a:t>image</a:t>
            </a:r>
            <a:r>
              <a:rPr lang="de-DE"/>
              <a:t> </a:t>
            </a:r>
            <a:r>
              <a:rPr lang="de-DE" err="1"/>
              <a:t>or</a:t>
            </a:r>
            <a:r>
              <a:rPr lang="de-DE"/>
              <a:t> </a:t>
            </a:r>
            <a:r>
              <a:rPr lang="de-DE" err="1"/>
              <a:t>pictogram</a:t>
            </a:r>
            <a:endParaRPr lang="de-DE"/>
          </a:p>
        </p:txBody>
      </p:sp>
    </p:spTree>
    <p:extLst>
      <p:ext uri="{BB962C8B-B14F-4D97-AF65-F5344CB8AC3E}">
        <p14:creationId xmlns:p14="http://schemas.microsoft.com/office/powerpoint/2010/main" val="37158214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2E33-4A5E-5542-B6C5-C5518A3101F8}"/>
              </a:ext>
            </a:extLst>
          </p:cNvPr>
          <p:cNvSpPr>
            <a:spLocks noGrp="1"/>
          </p:cNvSpPr>
          <p:nvPr>
            <p:ph type="title"/>
          </p:nvPr>
        </p:nvSpPr>
        <p:spPr>
          <a:xfrm>
            <a:off x="839788" y="457200"/>
            <a:ext cx="3932237" cy="1600200"/>
          </a:xfrm>
          <a:prstGeom prst="rect">
            <a:avLst/>
          </a:prstGeom>
        </p:spPr>
        <p:txBody>
          <a:bodyPr anchor="t"/>
          <a:lstStyle>
            <a:lvl1pPr>
              <a:lnSpc>
                <a:spcPct val="100000"/>
              </a:lnSpc>
              <a:defRPr sz="2400" b="1">
                <a:solidFill>
                  <a:srgbClr val="485766"/>
                </a:solidFill>
                <a:latin typeface="Arial" panose="020B0604020202020204" pitchFamily="34" charset="0"/>
                <a:cs typeface="Arial" panose="020B0604020202020204" pitchFamily="34" charset="0"/>
              </a:defRPr>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01A08CFD-D674-9A4B-899C-422005494277}"/>
              </a:ext>
            </a:extLst>
          </p:cNvPr>
          <p:cNvSpPr>
            <a:spLocks noGrp="1"/>
          </p:cNvSpPr>
          <p:nvPr>
            <p:ph type="pic" idx="1" hasCustomPrompt="1"/>
          </p:nvPr>
        </p:nvSpPr>
        <p:spPr>
          <a:xfrm>
            <a:off x="5183188" y="457201"/>
            <a:ext cx="6172200" cy="54038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Add </a:t>
            </a:r>
            <a:r>
              <a:rPr lang="de-DE" err="1"/>
              <a:t>image</a:t>
            </a:r>
            <a:r>
              <a:rPr lang="de-DE"/>
              <a:t> </a:t>
            </a:r>
            <a:r>
              <a:rPr lang="de-DE" err="1"/>
              <a:t>or</a:t>
            </a:r>
            <a:r>
              <a:rPr lang="de-DE"/>
              <a:t> </a:t>
            </a:r>
            <a:r>
              <a:rPr lang="de-DE" err="1"/>
              <a:t>pictogram</a:t>
            </a:r>
            <a:endParaRPr lang="de-DE"/>
          </a:p>
        </p:txBody>
      </p:sp>
      <p:sp>
        <p:nvSpPr>
          <p:cNvPr id="4" name="Text Placeholder 3">
            <a:extLst>
              <a:ext uri="{FF2B5EF4-FFF2-40B4-BE49-F238E27FC236}">
                <a16:creationId xmlns:a16="http://schemas.microsoft.com/office/drawing/2014/main" id="{71FCBAFC-7C0A-454E-AF98-E0338ADDB3A7}"/>
              </a:ext>
            </a:extLst>
          </p:cNvPr>
          <p:cNvSpPr>
            <a:spLocks noGrp="1"/>
          </p:cNvSpPr>
          <p:nvPr>
            <p:ph type="body" sz="half" idx="2"/>
          </p:nvPr>
        </p:nvSpPr>
        <p:spPr>
          <a:xfrm>
            <a:off x="839788" y="2057400"/>
            <a:ext cx="3932237" cy="3811588"/>
          </a:xfrm>
          <a:prstGeom prst="rect">
            <a:avLst/>
          </a:prstGeom>
        </p:spPr>
        <p:txBody>
          <a:bodyPr/>
          <a:lstStyle>
            <a:lvl1pPr marL="0" indent="0">
              <a:lnSpc>
                <a:spcPct val="100000"/>
              </a:lnSpc>
              <a:buNone/>
              <a:defRPr sz="1600">
                <a:solidFill>
                  <a:srgbClr val="485766"/>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360EDE72-BC66-314C-9C94-AA38409718A3}"/>
              </a:ext>
            </a:extLst>
          </p:cNvPr>
          <p:cNvSpPr>
            <a:spLocks noGrp="1"/>
          </p:cNvSpPr>
          <p:nvPr>
            <p:ph type="sldNum" sz="quarter" idx="12"/>
          </p:nvPr>
        </p:nvSpPr>
        <p:spPr/>
        <p:txBody>
          <a:bodyPr/>
          <a:lstStyle/>
          <a:p>
            <a:fld id="{C487E2BC-DF20-1B41-8D6C-187C510259DA}" type="slidenum">
              <a:rPr lang="de-DE" smtClean="0"/>
              <a:t>‹#›</a:t>
            </a:fld>
            <a:endParaRPr lang="de-DE"/>
          </a:p>
        </p:txBody>
      </p:sp>
    </p:spTree>
    <p:extLst>
      <p:ext uri="{BB962C8B-B14F-4D97-AF65-F5344CB8AC3E}">
        <p14:creationId xmlns:p14="http://schemas.microsoft.com/office/powerpoint/2010/main" val="13997920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Divider pag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44268A7-82DF-F246-9500-D5E7D0677B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54338"/>
          <a:stretch/>
        </p:blipFill>
        <p:spPr>
          <a:xfrm flipH="1">
            <a:off x="-2409" y="1289783"/>
            <a:ext cx="12194407" cy="5568217"/>
          </a:xfrm>
          <a:prstGeom prst="rect">
            <a:avLst/>
          </a:prstGeom>
        </p:spPr>
      </p:pic>
      <p:sp>
        <p:nvSpPr>
          <p:cNvPr id="2" name="Title 1">
            <a:extLst>
              <a:ext uri="{FF2B5EF4-FFF2-40B4-BE49-F238E27FC236}">
                <a16:creationId xmlns:a16="http://schemas.microsoft.com/office/drawing/2014/main" id="{04EBF763-877D-D643-B9BA-F10D3A859938}"/>
              </a:ext>
            </a:extLst>
          </p:cNvPr>
          <p:cNvSpPr>
            <a:spLocks noGrp="1"/>
          </p:cNvSpPr>
          <p:nvPr>
            <p:ph type="ctrTitle" hasCustomPrompt="1"/>
          </p:nvPr>
        </p:nvSpPr>
        <p:spPr>
          <a:xfrm>
            <a:off x="847621" y="3128618"/>
            <a:ext cx="5206589" cy="492443"/>
          </a:xfrm>
          <a:prstGeom prst="rect">
            <a:avLst/>
          </a:prstGeom>
        </p:spPr>
        <p:txBody>
          <a:bodyPr anchor="t" anchorCtr="0">
            <a:spAutoFit/>
          </a:bodyPr>
          <a:lstStyle>
            <a:lvl1pPr algn="l">
              <a:lnSpc>
                <a:spcPct val="100000"/>
              </a:lnSpc>
              <a:defRPr lang="de-DE" sz="2600" b="1" kern="1200" dirty="0">
                <a:solidFill>
                  <a:schemeClr val="bg1"/>
                </a:solidFill>
                <a:latin typeface="Arial" panose="020B0604020202020204" pitchFamily="34" charset="0"/>
                <a:ea typeface="+mn-ea"/>
                <a:cs typeface="Arial" panose="020B0604020202020204" pitchFamily="34" charset="0"/>
              </a:defRPr>
            </a:lvl1pPr>
          </a:lstStyle>
          <a:p>
            <a:pPr marL="0" lvl="0" algn="l" defTabSz="914400" rtl="0" eaLnBrk="1" latinLnBrk="0" hangingPunct="1"/>
            <a:r>
              <a:rPr lang="en-US"/>
              <a:t>Divider page title</a:t>
            </a:r>
            <a:endParaRPr lang="de-DE"/>
          </a:p>
        </p:txBody>
      </p:sp>
      <p:sp>
        <p:nvSpPr>
          <p:cNvPr id="6" name="TextBox 5">
            <a:extLst>
              <a:ext uri="{FF2B5EF4-FFF2-40B4-BE49-F238E27FC236}">
                <a16:creationId xmlns:a16="http://schemas.microsoft.com/office/drawing/2014/main" id="{24636DA2-A5BE-4742-B773-B54BAEE82E0D}"/>
              </a:ext>
            </a:extLst>
          </p:cNvPr>
          <p:cNvSpPr txBox="1"/>
          <p:nvPr userDrawn="1"/>
        </p:nvSpPr>
        <p:spPr>
          <a:xfrm>
            <a:off x="847621" y="6408727"/>
            <a:ext cx="1963999" cy="200055"/>
          </a:xfrm>
          <a:prstGeom prst="rect">
            <a:avLst/>
          </a:prstGeom>
          <a:noFill/>
        </p:spPr>
        <p:txBody>
          <a:bodyPr wrap="none" rtlCol="0">
            <a:spAutoFit/>
          </a:bodyPr>
          <a:lstStyle/>
          <a:p>
            <a:r>
              <a:rPr lang="de-DE" sz="700">
                <a:solidFill>
                  <a:schemeClr val="bg1"/>
                </a:solidFill>
                <a:latin typeface="Arial" panose="020B0604020202020204" pitchFamily="34" charset="0"/>
                <a:cs typeface="Arial" panose="020B0604020202020204" pitchFamily="34" charset="0"/>
              </a:rPr>
              <a:t>Copyright © 2018 The Kyma </a:t>
            </a:r>
            <a:r>
              <a:rPr lang="de-DE" sz="700" err="1">
                <a:solidFill>
                  <a:schemeClr val="bg1"/>
                </a:solidFill>
                <a:latin typeface="Arial" panose="020B0604020202020204" pitchFamily="34" charset="0"/>
                <a:cs typeface="Arial" panose="020B0604020202020204" pitchFamily="34" charset="0"/>
              </a:rPr>
              <a:t>project</a:t>
            </a:r>
            <a:r>
              <a:rPr lang="de-DE" sz="700">
                <a:solidFill>
                  <a:schemeClr val="bg1"/>
                </a:solidFill>
                <a:latin typeface="Arial" panose="020B0604020202020204" pitchFamily="34" charset="0"/>
                <a:cs typeface="Arial" panose="020B0604020202020204" pitchFamily="34" charset="0"/>
              </a:rPr>
              <a:t> </a:t>
            </a:r>
            <a:r>
              <a:rPr lang="de-DE" sz="700" err="1">
                <a:solidFill>
                  <a:schemeClr val="bg1"/>
                </a:solidFill>
                <a:latin typeface="Arial" panose="020B0604020202020204" pitchFamily="34" charset="0"/>
                <a:cs typeface="Arial" panose="020B0604020202020204" pitchFamily="34" charset="0"/>
              </a:rPr>
              <a:t>authors</a:t>
            </a:r>
            <a:r>
              <a:rPr lang="de-DE" sz="70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31398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and contact info">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697762C-04D9-8744-AA0F-7ECEC47DD2B6}"/>
              </a:ext>
            </a:extLst>
          </p:cNvPr>
          <p:cNvSpPr>
            <a:spLocks noGrp="1"/>
          </p:cNvSpPr>
          <p:nvPr>
            <p:ph type="body" sz="quarter" idx="10" hasCustomPrompt="1"/>
          </p:nvPr>
        </p:nvSpPr>
        <p:spPr>
          <a:xfrm>
            <a:off x="4353719" y="1840932"/>
            <a:ext cx="3484562" cy="414337"/>
          </a:xfrm>
          <a:prstGeom prst="rect">
            <a:avLst/>
          </a:prstGeom>
        </p:spPr>
        <p:txBody>
          <a:bodyPr/>
          <a:lstStyle>
            <a:lvl1pPr marL="0" indent="0" algn="ctr">
              <a:buNone/>
              <a:defRPr sz="2400">
                <a:solidFill>
                  <a:srgbClr val="485766"/>
                </a:solidFill>
                <a:latin typeface="Arial" panose="020B0604020202020204" pitchFamily="34" charset="0"/>
                <a:cs typeface="Arial" panose="020B0604020202020204" pitchFamily="34" charset="0"/>
              </a:defRPr>
            </a:lvl1pPr>
          </a:lstStyle>
          <a:p>
            <a:pPr lvl="0"/>
            <a:r>
              <a:rPr lang="en-US"/>
              <a:t>Thank you</a:t>
            </a:r>
          </a:p>
        </p:txBody>
      </p:sp>
      <p:sp>
        <p:nvSpPr>
          <p:cNvPr id="9" name="Text Placeholder 7">
            <a:extLst>
              <a:ext uri="{FF2B5EF4-FFF2-40B4-BE49-F238E27FC236}">
                <a16:creationId xmlns:a16="http://schemas.microsoft.com/office/drawing/2014/main" id="{3B603DA8-59AE-394F-A674-747C34C44C4D}"/>
              </a:ext>
            </a:extLst>
          </p:cNvPr>
          <p:cNvSpPr>
            <a:spLocks noGrp="1"/>
          </p:cNvSpPr>
          <p:nvPr>
            <p:ph type="body" sz="quarter" idx="11" hasCustomPrompt="1"/>
          </p:nvPr>
        </p:nvSpPr>
        <p:spPr>
          <a:xfrm>
            <a:off x="4353719" y="2541254"/>
            <a:ext cx="3484562" cy="1328569"/>
          </a:xfrm>
          <a:prstGeom prst="rect">
            <a:avLst/>
          </a:prstGeom>
        </p:spPr>
        <p:txBody>
          <a:bodyPr>
            <a:spAutoFit/>
          </a:bodyPr>
          <a:lstStyle>
            <a:lvl1pPr marL="0" indent="0" algn="ctr">
              <a:lnSpc>
                <a:spcPct val="100000"/>
              </a:lnSpc>
              <a:buNone/>
              <a:defRPr sz="1200">
                <a:solidFill>
                  <a:srgbClr val="485766"/>
                </a:solidFill>
                <a:latin typeface="Arial" panose="020B0604020202020204" pitchFamily="34" charset="0"/>
                <a:cs typeface="Arial" panose="020B0604020202020204" pitchFamily="34" charset="0"/>
              </a:defRPr>
            </a:lvl1pPr>
          </a:lstStyle>
          <a:p>
            <a:pPr lvl="0"/>
            <a:r>
              <a:rPr lang="en-US"/>
              <a:t>Contact information:</a:t>
            </a:r>
            <a:br>
              <a:rPr lang="en-US"/>
            </a:br>
            <a:r>
              <a:rPr lang="en-US"/>
              <a:t>Name</a:t>
            </a:r>
            <a:br>
              <a:rPr lang="en-US"/>
            </a:br>
            <a:r>
              <a:rPr lang="en-US"/>
              <a:t>Title</a:t>
            </a:r>
            <a:br>
              <a:rPr lang="en-US"/>
            </a:br>
            <a:r>
              <a:rPr lang="en-US"/>
              <a:t>Address</a:t>
            </a:r>
            <a:br>
              <a:rPr lang="en-US"/>
            </a:br>
            <a:r>
              <a:rPr lang="en-US"/>
              <a:t>Phone Number</a:t>
            </a:r>
          </a:p>
          <a:p>
            <a:pPr lvl="0"/>
            <a:endParaRPr lang="en-US"/>
          </a:p>
        </p:txBody>
      </p:sp>
    </p:spTree>
    <p:extLst>
      <p:ext uri="{BB962C8B-B14F-4D97-AF65-F5344CB8AC3E}">
        <p14:creationId xmlns:p14="http://schemas.microsoft.com/office/powerpoint/2010/main" val="2516965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vider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F763-877D-D643-B9BA-F10D3A859938}"/>
              </a:ext>
            </a:extLst>
          </p:cNvPr>
          <p:cNvSpPr>
            <a:spLocks noGrp="1"/>
          </p:cNvSpPr>
          <p:nvPr>
            <p:ph type="ctrTitle" hasCustomPrompt="1"/>
          </p:nvPr>
        </p:nvSpPr>
        <p:spPr>
          <a:xfrm>
            <a:off x="847621" y="2502975"/>
            <a:ext cx="5206589" cy="492443"/>
          </a:xfrm>
          <a:prstGeom prst="rect">
            <a:avLst/>
          </a:prstGeom>
        </p:spPr>
        <p:txBody>
          <a:bodyPr anchor="t" anchorCtr="0">
            <a:spAutoFit/>
          </a:bodyPr>
          <a:lstStyle>
            <a:lvl1pPr algn="l">
              <a:lnSpc>
                <a:spcPct val="100000"/>
              </a:lnSpc>
              <a:defRPr lang="de-DE" sz="2600" b="1" kern="1200" dirty="0">
                <a:solidFill>
                  <a:srgbClr val="485766"/>
                </a:solidFill>
                <a:latin typeface="Arial" panose="020B0604020202020204" pitchFamily="34" charset="0"/>
                <a:ea typeface="+mn-ea"/>
                <a:cs typeface="Arial" panose="020B0604020202020204" pitchFamily="34" charset="0"/>
              </a:defRPr>
            </a:lvl1pPr>
          </a:lstStyle>
          <a:p>
            <a:pPr marL="0" lvl="0" algn="l" defTabSz="914400" rtl="0" eaLnBrk="1" latinLnBrk="0" hangingPunct="1"/>
            <a:r>
              <a:rPr lang="en-US"/>
              <a:t>Divider page title</a:t>
            </a:r>
            <a:endParaRPr lang="de-DE"/>
          </a:p>
        </p:txBody>
      </p:sp>
      <p:pic>
        <p:nvPicPr>
          <p:cNvPr id="3" name="Picture 2">
            <a:extLst>
              <a:ext uri="{FF2B5EF4-FFF2-40B4-BE49-F238E27FC236}">
                <a16:creationId xmlns:a16="http://schemas.microsoft.com/office/drawing/2014/main" id="{29F87964-6032-6047-A93B-2DE7AA7B0E48}"/>
              </a:ext>
            </a:extLst>
          </p:cNvPr>
          <p:cNvPicPr>
            <a:picLocks noChangeAspect="1"/>
          </p:cNvPicPr>
          <p:nvPr userDrawn="1"/>
        </p:nvPicPr>
        <p:blipFill>
          <a:blip r:embed="rId2"/>
          <a:stretch>
            <a:fillRect/>
          </a:stretch>
        </p:blipFill>
        <p:spPr>
          <a:xfrm rot="5400000">
            <a:off x="7361248" y="2027248"/>
            <a:ext cx="6221331" cy="3440173"/>
          </a:xfrm>
          <a:prstGeom prst="rect">
            <a:avLst/>
          </a:prstGeom>
        </p:spPr>
      </p:pic>
    </p:spTree>
    <p:extLst>
      <p:ext uri="{BB962C8B-B14F-4D97-AF65-F5344CB8AC3E}">
        <p14:creationId xmlns:p14="http://schemas.microsoft.com/office/powerpoint/2010/main" val="1515496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vider pag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44268A7-82DF-F246-9500-D5E7D0677B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54338"/>
          <a:stretch/>
        </p:blipFill>
        <p:spPr>
          <a:xfrm flipH="1">
            <a:off x="-2409" y="1289783"/>
            <a:ext cx="12194407" cy="5568217"/>
          </a:xfrm>
          <a:prstGeom prst="rect">
            <a:avLst/>
          </a:prstGeom>
        </p:spPr>
      </p:pic>
      <p:sp>
        <p:nvSpPr>
          <p:cNvPr id="2" name="Title 1">
            <a:extLst>
              <a:ext uri="{FF2B5EF4-FFF2-40B4-BE49-F238E27FC236}">
                <a16:creationId xmlns:a16="http://schemas.microsoft.com/office/drawing/2014/main" id="{04EBF763-877D-D643-B9BA-F10D3A859938}"/>
              </a:ext>
            </a:extLst>
          </p:cNvPr>
          <p:cNvSpPr>
            <a:spLocks noGrp="1"/>
          </p:cNvSpPr>
          <p:nvPr>
            <p:ph type="ctrTitle" hasCustomPrompt="1"/>
          </p:nvPr>
        </p:nvSpPr>
        <p:spPr>
          <a:xfrm>
            <a:off x="847621" y="3128618"/>
            <a:ext cx="5206589" cy="492443"/>
          </a:xfrm>
          <a:prstGeom prst="rect">
            <a:avLst/>
          </a:prstGeom>
        </p:spPr>
        <p:txBody>
          <a:bodyPr anchor="t" anchorCtr="0">
            <a:spAutoFit/>
          </a:bodyPr>
          <a:lstStyle>
            <a:lvl1pPr algn="l">
              <a:lnSpc>
                <a:spcPct val="100000"/>
              </a:lnSpc>
              <a:defRPr lang="de-DE" sz="2600" b="1" kern="1200" dirty="0">
                <a:solidFill>
                  <a:schemeClr val="bg1"/>
                </a:solidFill>
                <a:latin typeface="Arial" panose="020B0604020202020204" pitchFamily="34" charset="0"/>
                <a:ea typeface="+mn-ea"/>
                <a:cs typeface="Arial" panose="020B0604020202020204" pitchFamily="34" charset="0"/>
              </a:defRPr>
            </a:lvl1pPr>
          </a:lstStyle>
          <a:p>
            <a:pPr marL="0" lvl="0" algn="l" defTabSz="914400" rtl="0" eaLnBrk="1" latinLnBrk="0" hangingPunct="1"/>
            <a:r>
              <a:rPr lang="en-US"/>
              <a:t>Divider page title</a:t>
            </a:r>
            <a:endParaRPr lang="de-DE"/>
          </a:p>
        </p:txBody>
      </p:sp>
      <p:sp>
        <p:nvSpPr>
          <p:cNvPr id="6" name="TextBox 5">
            <a:extLst>
              <a:ext uri="{FF2B5EF4-FFF2-40B4-BE49-F238E27FC236}">
                <a16:creationId xmlns:a16="http://schemas.microsoft.com/office/drawing/2014/main" id="{24636DA2-A5BE-4742-B773-B54BAEE82E0D}"/>
              </a:ext>
            </a:extLst>
          </p:cNvPr>
          <p:cNvSpPr txBox="1"/>
          <p:nvPr userDrawn="1"/>
        </p:nvSpPr>
        <p:spPr>
          <a:xfrm>
            <a:off x="847621" y="6408727"/>
            <a:ext cx="1963999" cy="200055"/>
          </a:xfrm>
          <a:prstGeom prst="rect">
            <a:avLst/>
          </a:prstGeom>
          <a:noFill/>
        </p:spPr>
        <p:txBody>
          <a:bodyPr wrap="none" rtlCol="0">
            <a:spAutoFit/>
          </a:bodyPr>
          <a:lstStyle/>
          <a:p>
            <a:r>
              <a:rPr lang="de-DE" sz="700">
                <a:solidFill>
                  <a:schemeClr val="bg1"/>
                </a:solidFill>
                <a:latin typeface="Arial" panose="020B0604020202020204" pitchFamily="34" charset="0"/>
                <a:cs typeface="Arial" panose="020B0604020202020204" pitchFamily="34" charset="0"/>
              </a:rPr>
              <a:t>Copyright © 2018 The Kyma </a:t>
            </a:r>
            <a:r>
              <a:rPr lang="de-DE" sz="700" err="1">
                <a:solidFill>
                  <a:schemeClr val="bg1"/>
                </a:solidFill>
                <a:latin typeface="Arial" panose="020B0604020202020204" pitchFamily="34" charset="0"/>
                <a:cs typeface="Arial" panose="020B0604020202020204" pitchFamily="34" charset="0"/>
              </a:rPr>
              <a:t>project</a:t>
            </a:r>
            <a:r>
              <a:rPr lang="de-DE" sz="700">
                <a:solidFill>
                  <a:schemeClr val="bg1"/>
                </a:solidFill>
                <a:latin typeface="Arial" panose="020B0604020202020204" pitchFamily="34" charset="0"/>
                <a:cs typeface="Arial" panose="020B0604020202020204" pitchFamily="34" charset="0"/>
              </a:rPr>
              <a:t> </a:t>
            </a:r>
            <a:r>
              <a:rPr lang="de-DE" sz="700" err="1">
                <a:solidFill>
                  <a:schemeClr val="bg1"/>
                </a:solidFill>
                <a:latin typeface="Arial" panose="020B0604020202020204" pitchFamily="34" charset="0"/>
                <a:cs typeface="Arial" panose="020B0604020202020204" pitchFamily="34" charset="0"/>
              </a:rPr>
              <a:t>authors</a:t>
            </a:r>
            <a:r>
              <a:rPr lang="de-DE" sz="70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36475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71D8AC-1F16-2848-9DDD-D6AC77EF827D}"/>
              </a:ext>
            </a:extLst>
          </p:cNvPr>
          <p:cNvSpPr>
            <a:spLocks noGrp="1"/>
          </p:cNvSpPr>
          <p:nvPr>
            <p:ph idx="1"/>
          </p:nvPr>
        </p:nvSpPr>
        <p:spPr>
          <a:xfrm>
            <a:off x="838200" y="1825625"/>
            <a:ext cx="10515600" cy="4351338"/>
          </a:xfrm>
          <a:prstGeom prst="rect">
            <a:avLst/>
          </a:prstGeom>
        </p:spPr>
        <p:txBody>
          <a:bodyPr/>
          <a:lstStyle>
            <a:lvl1pPr marL="342900" indent="-342900">
              <a:lnSpc>
                <a:spcPct val="100000"/>
              </a:lnSpc>
              <a:buClr>
                <a:srgbClr val="0000EE"/>
              </a:buClr>
              <a:buFont typeface="Arial" panose="020B0604020202020204" pitchFamily="34" charset="0"/>
              <a:buChar char="•"/>
              <a:defRPr sz="2000">
                <a:solidFill>
                  <a:srgbClr val="485766"/>
                </a:solidFill>
                <a:latin typeface="Arial" panose="020B0604020202020204" pitchFamily="34" charset="0"/>
                <a:cs typeface="Arial" panose="020B0604020202020204" pitchFamily="34" charset="0"/>
              </a:defRPr>
            </a:lvl1pPr>
            <a:lvl2pPr marL="742950" indent="-285750">
              <a:lnSpc>
                <a:spcPct val="100000"/>
              </a:lnSpc>
              <a:buClr>
                <a:srgbClr val="0000EE"/>
              </a:buClr>
              <a:buFont typeface="Arial" panose="020B0604020202020204" pitchFamily="34" charset="0"/>
              <a:buChar char="•"/>
              <a:defRPr sz="1800">
                <a:solidFill>
                  <a:srgbClr val="485766"/>
                </a:solidFill>
                <a:latin typeface="Arial" panose="020B0604020202020204" pitchFamily="34" charset="0"/>
                <a:cs typeface="Arial" panose="020B0604020202020204" pitchFamily="34" charset="0"/>
              </a:defRPr>
            </a:lvl2pPr>
            <a:lvl3pPr marL="1200150" indent="-285750">
              <a:lnSpc>
                <a:spcPct val="100000"/>
              </a:lnSpc>
              <a:buClr>
                <a:srgbClr val="0000EE"/>
              </a:buClr>
              <a:buFont typeface="Arial" panose="020B0604020202020204" pitchFamily="34" charset="0"/>
              <a:buChar char="•"/>
              <a:defRPr sz="1600">
                <a:solidFill>
                  <a:srgbClr val="485766"/>
                </a:solidFill>
                <a:latin typeface="Arial" panose="020B0604020202020204" pitchFamily="34" charset="0"/>
                <a:cs typeface="Arial" panose="020B0604020202020204" pitchFamily="34" charset="0"/>
              </a:defRPr>
            </a:lvl3pPr>
            <a:lvl4pPr marL="1657350" indent="-285750">
              <a:lnSpc>
                <a:spcPct val="100000"/>
              </a:lnSpc>
              <a:buClr>
                <a:srgbClr val="0000EE"/>
              </a:buClr>
              <a:buFont typeface="Arial" panose="020B0604020202020204" pitchFamily="34" charset="0"/>
              <a:buChar char="•"/>
              <a:defRPr sz="1400">
                <a:solidFill>
                  <a:srgbClr val="485766"/>
                </a:solidFill>
                <a:latin typeface="Arial" panose="020B0604020202020204" pitchFamily="34" charset="0"/>
                <a:cs typeface="Arial" panose="020B0604020202020204" pitchFamily="34" charset="0"/>
              </a:defRPr>
            </a:lvl4pPr>
            <a:lvl5pPr marL="2000250" indent="-171450">
              <a:lnSpc>
                <a:spcPct val="100000"/>
              </a:lnSpc>
              <a:buClr>
                <a:srgbClr val="0000EE"/>
              </a:buClr>
              <a:buFont typeface="Arial" panose="020B0604020202020204" pitchFamily="34" charset="0"/>
              <a:buChar char="•"/>
              <a:defRPr sz="1200">
                <a:solidFill>
                  <a:srgbClr val="485766"/>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Title 6">
            <a:extLst>
              <a:ext uri="{FF2B5EF4-FFF2-40B4-BE49-F238E27FC236}">
                <a16:creationId xmlns:a16="http://schemas.microsoft.com/office/drawing/2014/main" id="{F8700994-56BF-B545-A219-7ED677BA369B}"/>
              </a:ext>
            </a:extLst>
          </p:cNvPr>
          <p:cNvSpPr>
            <a:spLocks noGrp="1"/>
          </p:cNvSpPr>
          <p:nvPr>
            <p:ph type="title"/>
          </p:nvPr>
        </p:nvSpPr>
        <p:spPr>
          <a:xfrm>
            <a:off x="838200" y="365125"/>
            <a:ext cx="10515600" cy="1325563"/>
          </a:xfrm>
          <a:prstGeom prst="rect">
            <a:avLst/>
          </a:prstGeom>
        </p:spPr>
        <p:txBody>
          <a:bodyPr/>
          <a:lstStyle>
            <a:lvl1pPr>
              <a:lnSpc>
                <a:spcPct val="100000"/>
              </a:lnSpc>
              <a:defRPr sz="2400" b="1">
                <a:solidFill>
                  <a:srgbClr val="485766"/>
                </a:solidFill>
                <a:latin typeface="Arial" panose="020B0604020202020204" pitchFamily="34" charset="0"/>
                <a:cs typeface="Arial" panose="020B0604020202020204" pitchFamily="34" charset="0"/>
              </a:defRPr>
            </a:lvl1pPr>
          </a:lstStyle>
          <a:p>
            <a:r>
              <a:rPr lang="en-US"/>
              <a:t>Click to edit Master title style</a:t>
            </a:r>
            <a:endParaRPr lang="de-DE"/>
          </a:p>
        </p:txBody>
      </p:sp>
      <p:sp>
        <p:nvSpPr>
          <p:cNvPr id="8" name="Slide Number Placeholder 6">
            <a:extLst>
              <a:ext uri="{FF2B5EF4-FFF2-40B4-BE49-F238E27FC236}">
                <a16:creationId xmlns:a16="http://schemas.microsoft.com/office/drawing/2014/main" id="{7670D414-A4F6-AF43-B7E9-A5F72C4C2A06}"/>
              </a:ext>
            </a:extLst>
          </p:cNvPr>
          <p:cNvSpPr>
            <a:spLocks noGrp="1"/>
          </p:cNvSpPr>
          <p:nvPr>
            <p:ph type="sldNum" sz="quarter" idx="12"/>
          </p:nvPr>
        </p:nvSpPr>
        <p:spPr>
          <a:xfrm>
            <a:off x="8610600" y="6356350"/>
            <a:ext cx="2743200" cy="365125"/>
          </a:xfrm>
        </p:spPr>
        <p:txBody>
          <a:bodyPr/>
          <a:lstStyle/>
          <a:p>
            <a:fld id="{C487E2BC-DF20-1B41-8D6C-187C510259DA}" type="slidenum">
              <a:rPr lang="de-DE" smtClean="0"/>
              <a:t>‹#›</a:t>
            </a:fld>
            <a:endParaRPr lang="de-DE"/>
          </a:p>
        </p:txBody>
      </p:sp>
    </p:spTree>
    <p:extLst>
      <p:ext uri="{BB962C8B-B14F-4D97-AF65-F5344CB8AC3E}">
        <p14:creationId xmlns:p14="http://schemas.microsoft.com/office/powerpoint/2010/main" val="2110663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128E6-A5E3-D248-A20F-8C6638741E83}"/>
              </a:ext>
            </a:extLst>
          </p:cNvPr>
          <p:cNvSpPr>
            <a:spLocks noGrp="1"/>
          </p:cNvSpPr>
          <p:nvPr>
            <p:ph type="title"/>
          </p:nvPr>
        </p:nvSpPr>
        <p:spPr>
          <a:xfrm>
            <a:off x="838200" y="365125"/>
            <a:ext cx="10515600" cy="1325563"/>
          </a:xfrm>
          <a:prstGeom prst="rect">
            <a:avLst/>
          </a:prstGeom>
        </p:spPr>
        <p:txBody>
          <a:bodyPr/>
          <a:lstStyle>
            <a:lvl1pPr>
              <a:lnSpc>
                <a:spcPct val="100000"/>
              </a:lnSpc>
              <a:defRPr sz="2400" b="1">
                <a:solidFill>
                  <a:srgbClr val="485766"/>
                </a:solidFill>
                <a:latin typeface="Arial" panose="020B0604020202020204" pitchFamily="34" charset="0"/>
                <a:cs typeface="Arial" panose="020B0604020202020204" pitchFamily="34" charset="0"/>
              </a:defRPr>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AB369D43-946E-9447-A22D-1AE6B9D2EF5C}"/>
              </a:ext>
            </a:extLst>
          </p:cNvPr>
          <p:cNvSpPr>
            <a:spLocks noGrp="1"/>
          </p:cNvSpPr>
          <p:nvPr>
            <p:ph sz="half" idx="1"/>
          </p:nvPr>
        </p:nvSpPr>
        <p:spPr>
          <a:xfrm>
            <a:off x="838200" y="1825625"/>
            <a:ext cx="5181600" cy="4351338"/>
          </a:xfrm>
          <a:prstGeom prst="rect">
            <a:avLst/>
          </a:prstGeom>
        </p:spPr>
        <p:txBody>
          <a:bodyPr/>
          <a:lstStyle>
            <a:lvl1pPr>
              <a:lnSpc>
                <a:spcPct val="100000"/>
              </a:lnSpc>
              <a:buClr>
                <a:srgbClr val="0000EE"/>
              </a:buClr>
              <a:defRPr sz="2000">
                <a:solidFill>
                  <a:srgbClr val="485766"/>
                </a:solidFill>
                <a:latin typeface="Arial" panose="020B0604020202020204" pitchFamily="34" charset="0"/>
                <a:cs typeface="Arial" panose="020B0604020202020204" pitchFamily="34" charset="0"/>
              </a:defRPr>
            </a:lvl1pPr>
            <a:lvl2pPr>
              <a:lnSpc>
                <a:spcPct val="100000"/>
              </a:lnSpc>
              <a:buClr>
                <a:srgbClr val="0000EE"/>
              </a:buClr>
              <a:defRPr sz="1800">
                <a:solidFill>
                  <a:srgbClr val="485766"/>
                </a:solidFill>
                <a:latin typeface="Arial" panose="020B0604020202020204" pitchFamily="34" charset="0"/>
                <a:cs typeface="Arial" panose="020B0604020202020204" pitchFamily="34" charset="0"/>
              </a:defRPr>
            </a:lvl2pPr>
            <a:lvl3pPr>
              <a:lnSpc>
                <a:spcPct val="100000"/>
              </a:lnSpc>
              <a:buClr>
                <a:srgbClr val="0000EE"/>
              </a:buClr>
              <a:defRPr sz="1600">
                <a:solidFill>
                  <a:srgbClr val="485766"/>
                </a:solidFill>
                <a:latin typeface="Arial" panose="020B0604020202020204" pitchFamily="34" charset="0"/>
                <a:cs typeface="Arial" panose="020B0604020202020204" pitchFamily="34" charset="0"/>
              </a:defRPr>
            </a:lvl3pPr>
            <a:lvl4pPr>
              <a:lnSpc>
                <a:spcPct val="100000"/>
              </a:lnSpc>
              <a:buClr>
                <a:srgbClr val="0000EE"/>
              </a:buClr>
              <a:defRPr sz="1400">
                <a:solidFill>
                  <a:srgbClr val="485766"/>
                </a:solidFill>
                <a:latin typeface="Arial" panose="020B0604020202020204" pitchFamily="34" charset="0"/>
                <a:cs typeface="Arial" panose="020B0604020202020204" pitchFamily="34" charset="0"/>
              </a:defRPr>
            </a:lvl4pPr>
            <a:lvl5pPr>
              <a:lnSpc>
                <a:spcPct val="100000"/>
              </a:lnSpc>
              <a:buClr>
                <a:srgbClr val="0000EE"/>
              </a:buClr>
              <a:defRPr sz="1200">
                <a:solidFill>
                  <a:srgbClr val="485766"/>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B772D5E7-90DB-F042-B58C-7018D95E2465}"/>
              </a:ext>
            </a:extLst>
          </p:cNvPr>
          <p:cNvSpPr>
            <a:spLocks noGrp="1"/>
          </p:cNvSpPr>
          <p:nvPr>
            <p:ph sz="half" idx="2"/>
          </p:nvPr>
        </p:nvSpPr>
        <p:spPr>
          <a:xfrm>
            <a:off x="6172200" y="1825625"/>
            <a:ext cx="5181600" cy="4351338"/>
          </a:xfrm>
          <a:prstGeom prst="rect">
            <a:avLst/>
          </a:prstGeom>
        </p:spPr>
        <p:txBody>
          <a:bodyPr/>
          <a:lstStyle>
            <a:lvl1pPr>
              <a:lnSpc>
                <a:spcPct val="100000"/>
              </a:lnSpc>
              <a:buClr>
                <a:srgbClr val="0000EE"/>
              </a:buClr>
              <a:defRPr sz="2000">
                <a:solidFill>
                  <a:srgbClr val="485766"/>
                </a:solidFill>
                <a:latin typeface="Arial" panose="020B0604020202020204" pitchFamily="34" charset="0"/>
                <a:cs typeface="Arial" panose="020B0604020202020204" pitchFamily="34" charset="0"/>
              </a:defRPr>
            </a:lvl1pPr>
            <a:lvl2pPr>
              <a:lnSpc>
                <a:spcPct val="100000"/>
              </a:lnSpc>
              <a:buClr>
                <a:srgbClr val="0000EE"/>
              </a:buClr>
              <a:defRPr sz="1800">
                <a:solidFill>
                  <a:srgbClr val="485766"/>
                </a:solidFill>
                <a:latin typeface="Arial" panose="020B0604020202020204" pitchFamily="34" charset="0"/>
                <a:cs typeface="Arial" panose="020B0604020202020204" pitchFamily="34" charset="0"/>
              </a:defRPr>
            </a:lvl2pPr>
            <a:lvl3pPr>
              <a:lnSpc>
                <a:spcPct val="100000"/>
              </a:lnSpc>
              <a:buClr>
                <a:srgbClr val="0000EE"/>
              </a:buClr>
              <a:defRPr sz="1600">
                <a:solidFill>
                  <a:srgbClr val="485766"/>
                </a:solidFill>
                <a:latin typeface="Arial" panose="020B0604020202020204" pitchFamily="34" charset="0"/>
                <a:cs typeface="Arial" panose="020B0604020202020204" pitchFamily="34" charset="0"/>
              </a:defRPr>
            </a:lvl3pPr>
            <a:lvl4pPr>
              <a:lnSpc>
                <a:spcPct val="100000"/>
              </a:lnSpc>
              <a:buClr>
                <a:srgbClr val="0000EE"/>
              </a:buClr>
              <a:defRPr sz="1400">
                <a:solidFill>
                  <a:srgbClr val="485766"/>
                </a:solidFill>
                <a:latin typeface="Arial" panose="020B0604020202020204" pitchFamily="34" charset="0"/>
                <a:cs typeface="Arial" panose="020B0604020202020204" pitchFamily="34" charset="0"/>
              </a:defRPr>
            </a:lvl4pPr>
            <a:lvl5pPr>
              <a:lnSpc>
                <a:spcPct val="100000"/>
              </a:lnSpc>
              <a:buClr>
                <a:srgbClr val="0000EE"/>
              </a:buClr>
              <a:defRPr sz="1200">
                <a:solidFill>
                  <a:srgbClr val="485766"/>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Slide Number Placeholder 6">
            <a:extLst>
              <a:ext uri="{FF2B5EF4-FFF2-40B4-BE49-F238E27FC236}">
                <a16:creationId xmlns:a16="http://schemas.microsoft.com/office/drawing/2014/main" id="{227166FB-CABB-2A41-9DAC-5F85CB5DE896}"/>
              </a:ext>
            </a:extLst>
          </p:cNvPr>
          <p:cNvSpPr>
            <a:spLocks noGrp="1"/>
          </p:cNvSpPr>
          <p:nvPr>
            <p:ph type="sldNum" sz="quarter" idx="12"/>
          </p:nvPr>
        </p:nvSpPr>
        <p:spPr/>
        <p:txBody>
          <a:bodyPr/>
          <a:lstStyle/>
          <a:p>
            <a:fld id="{C487E2BC-DF20-1B41-8D6C-187C510259DA}" type="slidenum">
              <a:rPr lang="de-DE" smtClean="0"/>
              <a:t>‹#›</a:t>
            </a:fld>
            <a:endParaRPr lang="de-DE"/>
          </a:p>
        </p:txBody>
      </p:sp>
    </p:spTree>
    <p:extLst>
      <p:ext uri="{BB962C8B-B14F-4D97-AF65-F5344CB8AC3E}">
        <p14:creationId xmlns:p14="http://schemas.microsoft.com/office/powerpoint/2010/main" val="4031243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69D2-4C85-8D4F-8458-317E9FDEDF65}"/>
              </a:ext>
            </a:extLst>
          </p:cNvPr>
          <p:cNvSpPr>
            <a:spLocks noGrp="1"/>
          </p:cNvSpPr>
          <p:nvPr>
            <p:ph type="title"/>
          </p:nvPr>
        </p:nvSpPr>
        <p:spPr>
          <a:xfrm>
            <a:off x="839788" y="365125"/>
            <a:ext cx="10515600" cy="1325563"/>
          </a:xfrm>
          <a:prstGeom prst="rect">
            <a:avLst/>
          </a:prstGeom>
        </p:spPr>
        <p:txBody>
          <a:bodyPr/>
          <a:lstStyle>
            <a:lvl1pPr>
              <a:lnSpc>
                <a:spcPct val="100000"/>
              </a:lnSpc>
              <a:defRPr sz="2400" b="1">
                <a:solidFill>
                  <a:srgbClr val="485766"/>
                </a:solidFill>
                <a:latin typeface="Arial" panose="020B0604020202020204" pitchFamily="34" charset="0"/>
                <a:cs typeface="Arial" panose="020B0604020202020204" pitchFamily="34" charset="0"/>
              </a:defRPr>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BEBA860C-7E01-8347-B746-AEC6D27B7357}"/>
              </a:ext>
            </a:extLst>
          </p:cNvPr>
          <p:cNvSpPr>
            <a:spLocks noGrp="1"/>
          </p:cNvSpPr>
          <p:nvPr>
            <p:ph type="body" idx="1"/>
          </p:nvPr>
        </p:nvSpPr>
        <p:spPr>
          <a:xfrm>
            <a:off x="839788" y="1681163"/>
            <a:ext cx="5157787" cy="823912"/>
          </a:xfrm>
          <a:prstGeom prst="rect">
            <a:avLst/>
          </a:prstGeom>
        </p:spPr>
        <p:txBody>
          <a:bodyPr anchor="b"/>
          <a:lstStyle>
            <a:lvl1pPr marL="0" indent="0">
              <a:lnSpc>
                <a:spcPct val="100000"/>
              </a:lnSpc>
              <a:buNone/>
              <a:defRPr sz="2200" b="1">
                <a:solidFill>
                  <a:srgbClr val="48576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81A01D-923C-554C-B68E-7654B25F06C8}"/>
              </a:ext>
            </a:extLst>
          </p:cNvPr>
          <p:cNvSpPr>
            <a:spLocks noGrp="1"/>
          </p:cNvSpPr>
          <p:nvPr>
            <p:ph sz="half" idx="2"/>
          </p:nvPr>
        </p:nvSpPr>
        <p:spPr>
          <a:xfrm>
            <a:off x="839788" y="2505075"/>
            <a:ext cx="5157787" cy="3684588"/>
          </a:xfrm>
          <a:prstGeom prst="rect">
            <a:avLst/>
          </a:prstGeom>
        </p:spPr>
        <p:txBody>
          <a:bodyPr/>
          <a:lstStyle>
            <a:lvl1pPr>
              <a:lnSpc>
                <a:spcPct val="100000"/>
              </a:lnSpc>
              <a:buClr>
                <a:srgbClr val="0000EE"/>
              </a:buClr>
              <a:defRPr sz="2000">
                <a:solidFill>
                  <a:srgbClr val="485766"/>
                </a:solidFill>
                <a:latin typeface="Arial" panose="020B0604020202020204" pitchFamily="34" charset="0"/>
                <a:cs typeface="Arial" panose="020B0604020202020204" pitchFamily="34" charset="0"/>
              </a:defRPr>
            </a:lvl1pPr>
            <a:lvl2pPr>
              <a:lnSpc>
                <a:spcPct val="100000"/>
              </a:lnSpc>
              <a:buClr>
                <a:srgbClr val="0000EE"/>
              </a:buClr>
              <a:defRPr sz="1800">
                <a:solidFill>
                  <a:srgbClr val="485766"/>
                </a:solidFill>
                <a:latin typeface="Arial" panose="020B0604020202020204" pitchFamily="34" charset="0"/>
                <a:cs typeface="Arial" panose="020B0604020202020204" pitchFamily="34" charset="0"/>
              </a:defRPr>
            </a:lvl2pPr>
            <a:lvl3pPr>
              <a:lnSpc>
                <a:spcPct val="100000"/>
              </a:lnSpc>
              <a:buClr>
                <a:srgbClr val="0000EE"/>
              </a:buClr>
              <a:defRPr sz="1600">
                <a:solidFill>
                  <a:srgbClr val="485766"/>
                </a:solidFill>
                <a:latin typeface="Arial" panose="020B0604020202020204" pitchFamily="34" charset="0"/>
                <a:cs typeface="Arial" panose="020B0604020202020204" pitchFamily="34" charset="0"/>
              </a:defRPr>
            </a:lvl3pPr>
            <a:lvl4pPr>
              <a:lnSpc>
                <a:spcPct val="100000"/>
              </a:lnSpc>
              <a:buClr>
                <a:srgbClr val="0000EE"/>
              </a:buClr>
              <a:defRPr sz="1400">
                <a:solidFill>
                  <a:srgbClr val="485766"/>
                </a:solidFill>
                <a:latin typeface="Arial" panose="020B0604020202020204" pitchFamily="34" charset="0"/>
                <a:cs typeface="Arial" panose="020B0604020202020204" pitchFamily="34" charset="0"/>
              </a:defRPr>
            </a:lvl4pPr>
            <a:lvl5pPr>
              <a:lnSpc>
                <a:spcPct val="100000"/>
              </a:lnSpc>
              <a:buClr>
                <a:srgbClr val="0000EE"/>
              </a:buClr>
              <a:defRPr sz="1200">
                <a:solidFill>
                  <a:srgbClr val="485766"/>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730080A8-A74C-4F47-9242-01583512A6E9}"/>
              </a:ext>
            </a:extLst>
          </p:cNvPr>
          <p:cNvSpPr>
            <a:spLocks noGrp="1"/>
          </p:cNvSpPr>
          <p:nvPr>
            <p:ph type="body" sz="quarter" idx="3"/>
          </p:nvPr>
        </p:nvSpPr>
        <p:spPr>
          <a:xfrm>
            <a:off x="6172200" y="1681163"/>
            <a:ext cx="5183188" cy="823912"/>
          </a:xfrm>
          <a:prstGeom prst="rect">
            <a:avLst/>
          </a:prstGeom>
        </p:spPr>
        <p:txBody>
          <a:bodyPr anchor="b"/>
          <a:lstStyle>
            <a:lvl1pPr marL="0" indent="0">
              <a:lnSpc>
                <a:spcPct val="100000"/>
              </a:lnSpc>
              <a:buNone/>
              <a:defRPr sz="2200" b="1">
                <a:solidFill>
                  <a:srgbClr val="48576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7D682E-C503-7C4A-A135-0F2D45379F45}"/>
              </a:ext>
            </a:extLst>
          </p:cNvPr>
          <p:cNvSpPr>
            <a:spLocks noGrp="1"/>
          </p:cNvSpPr>
          <p:nvPr>
            <p:ph sz="quarter" idx="4"/>
          </p:nvPr>
        </p:nvSpPr>
        <p:spPr>
          <a:xfrm>
            <a:off x="6172200" y="2505075"/>
            <a:ext cx="5183188" cy="3684588"/>
          </a:xfrm>
          <a:prstGeom prst="rect">
            <a:avLst/>
          </a:prstGeom>
        </p:spPr>
        <p:txBody>
          <a:bodyPr/>
          <a:lstStyle>
            <a:lvl1pPr marL="228600" indent="-228600">
              <a:lnSpc>
                <a:spcPct val="100000"/>
              </a:lnSpc>
              <a:buClr>
                <a:srgbClr val="0000EE"/>
              </a:buClr>
              <a:defRPr lang="en-US" sz="2000" kern="1200" dirty="0">
                <a:solidFill>
                  <a:srgbClr val="485766"/>
                </a:solidFill>
                <a:latin typeface="Arial" panose="020B0604020202020204" pitchFamily="34" charset="0"/>
                <a:ea typeface="+mn-ea"/>
                <a:cs typeface="Arial" panose="020B0604020202020204" pitchFamily="34" charset="0"/>
              </a:defRPr>
            </a:lvl1pPr>
            <a:lvl2pPr marL="685800" indent="-228600">
              <a:lnSpc>
                <a:spcPct val="100000"/>
              </a:lnSpc>
              <a:buClr>
                <a:srgbClr val="0000EE"/>
              </a:buClr>
              <a:defRPr lang="en-US" sz="1800" kern="1200" dirty="0">
                <a:solidFill>
                  <a:srgbClr val="485766"/>
                </a:solidFill>
                <a:latin typeface="Arial" panose="020B0604020202020204" pitchFamily="34" charset="0"/>
                <a:ea typeface="+mn-ea"/>
                <a:cs typeface="Arial" panose="020B0604020202020204" pitchFamily="34" charset="0"/>
              </a:defRPr>
            </a:lvl2pPr>
            <a:lvl3pPr marL="1143000" indent="-228600">
              <a:lnSpc>
                <a:spcPct val="100000"/>
              </a:lnSpc>
              <a:buClr>
                <a:srgbClr val="0000EE"/>
              </a:buClr>
              <a:defRPr lang="en-US" sz="1600" kern="1200" dirty="0">
                <a:solidFill>
                  <a:srgbClr val="485766"/>
                </a:solidFill>
                <a:latin typeface="Arial" panose="020B0604020202020204" pitchFamily="34" charset="0"/>
                <a:ea typeface="+mn-ea"/>
                <a:cs typeface="Arial" panose="020B0604020202020204" pitchFamily="34" charset="0"/>
              </a:defRPr>
            </a:lvl3pPr>
            <a:lvl4pPr marL="1600200" indent="-228600">
              <a:lnSpc>
                <a:spcPct val="100000"/>
              </a:lnSpc>
              <a:buClr>
                <a:srgbClr val="0000EE"/>
              </a:buClr>
              <a:defRPr lang="en-US" sz="1400" kern="1200" dirty="0">
                <a:solidFill>
                  <a:srgbClr val="485766"/>
                </a:solidFill>
                <a:latin typeface="Arial" panose="020B0604020202020204" pitchFamily="34" charset="0"/>
                <a:ea typeface="+mn-ea"/>
                <a:cs typeface="Arial" panose="020B0604020202020204" pitchFamily="34" charset="0"/>
              </a:defRPr>
            </a:lvl4pPr>
            <a:lvl5pPr marL="2057400" indent="-228600">
              <a:lnSpc>
                <a:spcPct val="100000"/>
              </a:lnSpc>
              <a:buClr>
                <a:srgbClr val="0000EE"/>
              </a:buClr>
              <a:defRPr lang="de-DE" sz="1200" kern="1200" dirty="0">
                <a:solidFill>
                  <a:srgbClr val="485766"/>
                </a:solidFill>
                <a:latin typeface="Arial" panose="020B0604020202020204" pitchFamily="34" charset="0"/>
                <a:ea typeface="+mn-ea"/>
                <a:cs typeface="Arial" panose="020B0604020202020204" pitchFamily="34" charset="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a:t>Third level</a:t>
            </a:r>
          </a:p>
          <a:p>
            <a:pPr marL="1600200" lvl="3" indent="-228600" algn="l" defTabSz="914400" rtl="0" eaLnBrk="1" latinLnBrk="0" hangingPunct="1">
              <a:lnSpc>
                <a:spcPct val="90000"/>
              </a:lnSpc>
              <a:spcBef>
                <a:spcPts val="500"/>
              </a:spcBef>
              <a:buFont typeface="Arial" panose="020B0604020202020204" pitchFamily="34" charset="0"/>
              <a:buChar char="•"/>
            </a:pPr>
            <a:r>
              <a:rPr lang="en-US"/>
              <a:t>Fourth level</a:t>
            </a:r>
          </a:p>
          <a:p>
            <a:pPr marL="2057400" lvl="4" indent="-228600" algn="l" defTabSz="914400" rtl="0" eaLnBrk="1" latinLnBrk="0" hangingPunct="1">
              <a:lnSpc>
                <a:spcPct val="90000"/>
              </a:lnSpc>
              <a:spcBef>
                <a:spcPts val="500"/>
              </a:spcBef>
              <a:buFont typeface="Arial" panose="020B0604020202020204" pitchFamily="34" charset="0"/>
              <a:buChar char="•"/>
            </a:pPr>
            <a:r>
              <a:rPr lang="en-US"/>
              <a:t>Fifth level</a:t>
            </a:r>
            <a:endParaRPr lang="de-DE"/>
          </a:p>
        </p:txBody>
      </p:sp>
      <p:sp>
        <p:nvSpPr>
          <p:cNvPr id="10" name="Slide Number Placeholder 6">
            <a:extLst>
              <a:ext uri="{FF2B5EF4-FFF2-40B4-BE49-F238E27FC236}">
                <a16:creationId xmlns:a16="http://schemas.microsoft.com/office/drawing/2014/main" id="{A971B093-83E3-0840-98D9-134006551803}"/>
              </a:ext>
            </a:extLst>
          </p:cNvPr>
          <p:cNvSpPr>
            <a:spLocks noGrp="1"/>
          </p:cNvSpPr>
          <p:nvPr>
            <p:ph type="sldNum" sz="quarter" idx="12"/>
          </p:nvPr>
        </p:nvSpPr>
        <p:spPr>
          <a:xfrm>
            <a:off x="8610600" y="6356350"/>
            <a:ext cx="2743200" cy="365125"/>
          </a:xfrm>
        </p:spPr>
        <p:txBody>
          <a:bodyPr/>
          <a:lstStyle/>
          <a:p>
            <a:fld id="{C487E2BC-DF20-1B41-8D6C-187C510259DA}" type="slidenum">
              <a:rPr lang="de-DE" smtClean="0"/>
              <a:t>‹#›</a:t>
            </a:fld>
            <a:endParaRPr lang="de-DE"/>
          </a:p>
        </p:txBody>
      </p:sp>
    </p:spTree>
    <p:extLst>
      <p:ext uri="{BB962C8B-B14F-4D97-AF65-F5344CB8AC3E}">
        <p14:creationId xmlns:p14="http://schemas.microsoft.com/office/powerpoint/2010/main" val="3584064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69D2-4C85-8D4F-8458-317E9FDEDF65}"/>
              </a:ext>
            </a:extLst>
          </p:cNvPr>
          <p:cNvSpPr>
            <a:spLocks noGrp="1"/>
          </p:cNvSpPr>
          <p:nvPr>
            <p:ph type="title"/>
          </p:nvPr>
        </p:nvSpPr>
        <p:spPr>
          <a:xfrm>
            <a:off x="839788" y="365125"/>
            <a:ext cx="10515600" cy="1325563"/>
          </a:xfrm>
          <a:prstGeom prst="rect">
            <a:avLst/>
          </a:prstGeom>
        </p:spPr>
        <p:txBody>
          <a:bodyPr/>
          <a:lstStyle>
            <a:lvl1pPr>
              <a:lnSpc>
                <a:spcPct val="100000"/>
              </a:lnSpc>
              <a:defRPr sz="2400" b="1">
                <a:solidFill>
                  <a:srgbClr val="485766"/>
                </a:solidFill>
                <a:latin typeface="Arial" panose="020B0604020202020204" pitchFamily="34" charset="0"/>
                <a:cs typeface="Arial" panose="020B0604020202020204" pitchFamily="34" charset="0"/>
              </a:defRPr>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BEBA860C-7E01-8347-B746-AEC6D27B7357}"/>
              </a:ext>
            </a:extLst>
          </p:cNvPr>
          <p:cNvSpPr>
            <a:spLocks noGrp="1"/>
          </p:cNvSpPr>
          <p:nvPr>
            <p:ph type="body" idx="1"/>
          </p:nvPr>
        </p:nvSpPr>
        <p:spPr>
          <a:xfrm>
            <a:off x="839788" y="1681163"/>
            <a:ext cx="5157787" cy="823912"/>
          </a:xfrm>
          <a:prstGeom prst="rect">
            <a:avLst/>
          </a:prstGeom>
        </p:spPr>
        <p:txBody>
          <a:bodyPr anchor="t"/>
          <a:lstStyle>
            <a:lvl1pPr marL="0" indent="0">
              <a:lnSpc>
                <a:spcPct val="100000"/>
              </a:lnSpc>
              <a:buNone/>
              <a:defRPr sz="2200" b="1">
                <a:solidFill>
                  <a:srgbClr val="48576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81A01D-923C-554C-B68E-7654B25F06C8}"/>
              </a:ext>
            </a:extLst>
          </p:cNvPr>
          <p:cNvSpPr>
            <a:spLocks noGrp="1"/>
          </p:cNvSpPr>
          <p:nvPr>
            <p:ph sz="half" idx="2"/>
          </p:nvPr>
        </p:nvSpPr>
        <p:spPr>
          <a:xfrm>
            <a:off x="839788" y="2505075"/>
            <a:ext cx="5157787" cy="3684588"/>
          </a:xfrm>
          <a:prstGeom prst="rect">
            <a:avLst/>
          </a:prstGeom>
        </p:spPr>
        <p:txBody>
          <a:bodyPr/>
          <a:lstStyle>
            <a:lvl1pPr marL="0" indent="0">
              <a:lnSpc>
                <a:spcPct val="100000"/>
              </a:lnSpc>
              <a:buNone/>
              <a:defRPr sz="1400">
                <a:solidFill>
                  <a:srgbClr val="485766"/>
                </a:solidFill>
                <a:latin typeface="Arial" panose="020B0604020202020204" pitchFamily="34" charset="0"/>
                <a:cs typeface="Arial" panose="020B0604020202020204" pitchFamily="34" charset="0"/>
              </a:defRPr>
            </a:lvl1pPr>
            <a:lvl2pPr marL="457200" indent="0">
              <a:buNone/>
              <a:defRPr sz="1800">
                <a:solidFill>
                  <a:srgbClr val="485766"/>
                </a:solidFill>
                <a:latin typeface="Arial" panose="020B0604020202020204" pitchFamily="34" charset="0"/>
                <a:cs typeface="Arial" panose="020B0604020202020204" pitchFamily="34" charset="0"/>
              </a:defRPr>
            </a:lvl2pPr>
            <a:lvl3pPr marL="914400" indent="0">
              <a:buNone/>
              <a:defRPr sz="1600">
                <a:solidFill>
                  <a:srgbClr val="485766"/>
                </a:solidFill>
                <a:latin typeface="Arial" panose="020B0604020202020204" pitchFamily="34" charset="0"/>
                <a:cs typeface="Arial" panose="020B0604020202020204" pitchFamily="34" charset="0"/>
              </a:defRPr>
            </a:lvl3pPr>
            <a:lvl4pPr marL="1371600" indent="0">
              <a:buNone/>
              <a:defRPr sz="1400">
                <a:solidFill>
                  <a:srgbClr val="485766"/>
                </a:solidFill>
                <a:latin typeface="Arial" panose="020B0604020202020204" pitchFamily="34" charset="0"/>
                <a:cs typeface="Arial" panose="020B0604020202020204" pitchFamily="34" charset="0"/>
              </a:defRPr>
            </a:lvl4pPr>
            <a:lvl5pPr marL="1828800" indent="0">
              <a:buNone/>
              <a:defRPr sz="1200">
                <a:solidFill>
                  <a:srgbClr val="485766"/>
                </a:solidFill>
                <a:latin typeface="Arial" panose="020B0604020202020204" pitchFamily="34" charset="0"/>
                <a:cs typeface="Arial" panose="020B0604020202020204" pitchFamily="34" charset="0"/>
              </a:defRPr>
            </a:lvl5pPr>
          </a:lstStyle>
          <a:p>
            <a:pPr lvl="0"/>
            <a:r>
              <a:rPr lang="en-US"/>
              <a:t>Edit Master text styles</a:t>
            </a:r>
          </a:p>
        </p:txBody>
      </p:sp>
      <p:sp>
        <p:nvSpPr>
          <p:cNvPr id="10" name="Slide Number Placeholder 6">
            <a:extLst>
              <a:ext uri="{FF2B5EF4-FFF2-40B4-BE49-F238E27FC236}">
                <a16:creationId xmlns:a16="http://schemas.microsoft.com/office/drawing/2014/main" id="{A971B093-83E3-0840-98D9-134006551803}"/>
              </a:ext>
            </a:extLst>
          </p:cNvPr>
          <p:cNvSpPr>
            <a:spLocks noGrp="1"/>
          </p:cNvSpPr>
          <p:nvPr>
            <p:ph type="sldNum" sz="quarter" idx="12"/>
          </p:nvPr>
        </p:nvSpPr>
        <p:spPr>
          <a:xfrm>
            <a:off x="8610600" y="6356350"/>
            <a:ext cx="2743200" cy="365125"/>
          </a:xfrm>
        </p:spPr>
        <p:txBody>
          <a:bodyPr/>
          <a:lstStyle/>
          <a:p>
            <a:fld id="{C487E2BC-DF20-1B41-8D6C-187C510259DA}" type="slidenum">
              <a:rPr lang="de-DE" smtClean="0"/>
              <a:t>‹#›</a:t>
            </a:fld>
            <a:endParaRPr lang="de-DE"/>
          </a:p>
        </p:txBody>
      </p:sp>
      <p:sp>
        <p:nvSpPr>
          <p:cNvPr id="8" name="Picture Placeholder 2">
            <a:extLst>
              <a:ext uri="{FF2B5EF4-FFF2-40B4-BE49-F238E27FC236}">
                <a16:creationId xmlns:a16="http://schemas.microsoft.com/office/drawing/2014/main" id="{EAC38ADD-C56B-8A4F-8545-54893A36F9DE}"/>
              </a:ext>
            </a:extLst>
          </p:cNvPr>
          <p:cNvSpPr>
            <a:spLocks noGrp="1"/>
          </p:cNvSpPr>
          <p:nvPr>
            <p:ph type="pic" idx="13" hasCustomPrompt="1"/>
          </p:nvPr>
        </p:nvSpPr>
        <p:spPr>
          <a:xfrm>
            <a:off x="6074228" y="1681163"/>
            <a:ext cx="5281159" cy="45085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Add </a:t>
            </a:r>
            <a:r>
              <a:rPr lang="de-DE" err="1"/>
              <a:t>image</a:t>
            </a:r>
            <a:r>
              <a:rPr lang="de-DE"/>
              <a:t> </a:t>
            </a:r>
            <a:r>
              <a:rPr lang="de-DE" err="1"/>
              <a:t>or</a:t>
            </a:r>
            <a:r>
              <a:rPr lang="de-DE"/>
              <a:t> </a:t>
            </a:r>
            <a:r>
              <a:rPr lang="de-DE" err="1"/>
              <a:t>pictogram</a:t>
            </a:r>
            <a:endParaRPr lang="de-DE"/>
          </a:p>
        </p:txBody>
      </p:sp>
    </p:spTree>
    <p:extLst>
      <p:ext uri="{BB962C8B-B14F-4D97-AF65-F5344CB8AC3E}">
        <p14:creationId xmlns:p14="http://schemas.microsoft.com/office/powerpoint/2010/main" val="363199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69D2-4C85-8D4F-8458-317E9FDEDF65}"/>
              </a:ext>
            </a:extLst>
          </p:cNvPr>
          <p:cNvSpPr>
            <a:spLocks noGrp="1"/>
          </p:cNvSpPr>
          <p:nvPr>
            <p:ph type="title"/>
          </p:nvPr>
        </p:nvSpPr>
        <p:spPr>
          <a:xfrm>
            <a:off x="839788" y="365125"/>
            <a:ext cx="10515600" cy="1325563"/>
          </a:xfrm>
          <a:prstGeom prst="rect">
            <a:avLst/>
          </a:prstGeom>
        </p:spPr>
        <p:txBody>
          <a:bodyPr/>
          <a:lstStyle>
            <a:lvl1pPr>
              <a:lnSpc>
                <a:spcPct val="100000"/>
              </a:lnSpc>
              <a:defRPr sz="2400" b="1">
                <a:solidFill>
                  <a:srgbClr val="485766"/>
                </a:solidFill>
                <a:latin typeface="Arial" panose="020B0604020202020204" pitchFamily="34" charset="0"/>
                <a:cs typeface="Arial" panose="020B0604020202020204" pitchFamily="34" charset="0"/>
              </a:defRPr>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BEBA860C-7E01-8347-B746-AEC6D27B7357}"/>
              </a:ext>
            </a:extLst>
          </p:cNvPr>
          <p:cNvSpPr>
            <a:spLocks noGrp="1"/>
          </p:cNvSpPr>
          <p:nvPr>
            <p:ph type="body" idx="1"/>
          </p:nvPr>
        </p:nvSpPr>
        <p:spPr>
          <a:xfrm>
            <a:off x="6196013" y="1681163"/>
            <a:ext cx="5157787" cy="823912"/>
          </a:xfrm>
          <a:prstGeom prst="rect">
            <a:avLst/>
          </a:prstGeom>
        </p:spPr>
        <p:txBody>
          <a:bodyPr anchor="t"/>
          <a:lstStyle>
            <a:lvl1pPr marL="0" indent="0">
              <a:lnSpc>
                <a:spcPct val="100000"/>
              </a:lnSpc>
              <a:buNone/>
              <a:defRPr sz="2200" b="1">
                <a:solidFill>
                  <a:srgbClr val="48576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81A01D-923C-554C-B68E-7654B25F06C8}"/>
              </a:ext>
            </a:extLst>
          </p:cNvPr>
          <p:cNvSpPr>
            <a:spLocks noGrp="1"/>
          </p:cNvSpPr>
          <p:nvPr>
            <p:ph sz="half" idx="2"/>
          </p:nvPr>
        </p:nvSpPr>
        <p:spPr>
          <a:xfrm>
            <a:off x="6196013" y="2505075"/>
            <a:ext cx="5157787" cy="3684588"/>
          </a:xfrm>
          <a:prstGeom prst="rect">
            <a:avLst/>
          </a:prstGeom>
        </p:spPr>
        <p:txBody>
          <a:bodyPr/>
          <a:lstStyle>
            <a:lvl1pPr marL="0" indent="0">
              <a:lnSpc>
                <a:spcPct val="100000"/>
              </a:lnSpc>
              <a:buNone/>
              <a:defRPr sz="1400">
                <a:solidFill>
                  <a:srgbClr val="485766"/>
                </a:solidFill>
                <a:latin typeface="Arial" panose="020B0604020202020204" pitchFamily="34" charset="0"/>
                <a:cs typeface="Arial" panose="020B0604020202020204" pitchFamily="34" charset="0"/>
              </a:defRPr>
            </a:lvl1pPr>
            <a:lvl2pPr marL="457200" indent="0">
              <a:buNone/>
              <a:defRPr sz="1800">
                <a:solidFill>
                  <a:srgbClr val="485766"/>
                </a:solidFill>
                <a:latin typeface="Arial" panose="020B0604020202020204" pitchFamily="34" charset="0"/>
                <a:cs typeface="Arial" panose="020B0604020202020204" pitchFamily="34" charset="0"/>
              </a:defRPr>
            </a:lvl2pPr>
            <a:lvl3pPr marL="914400" indent="0">
              <a:buNone/>
              <a:defRPr sz="1600">
                <a:solidFill>
                  <a:srgbClr val="485766"/>
                </a:solidFill>
                <a:latin typeface="Arial" panose="020B0604020202020204" pitchFamily="34" charset="0"/>
                <a:cs typeface="Arial" panose="020B0604020202020204" pitchFamily="34" charset="0"/>
              </a:defRPr>
            </a:lvl3pPr>
            <a:lvl4pPr marL="1371600" indent="0">
              <a:buNone/>
              <a:defRPr sz="1400">
                <a:solidFill>
                  <a:srgbClr val="485766"/>
                </a:solidFill>
                <a:latin typeface="Arial" panose="020B0604020202020204" pitchFamily="34" charset="0"/>
                <a:cs typeface="Arial" panose="020B0604020202020204" pitchFamily="34" charset="0"/>
              </a:defRPr>
            </a:lvl4pPr>
            <a:lvl5pPr marL="1828800" indent="0">
              <a:buNone/>
              <a:defRPr sz="1200">
                <a:solidFill>
                  <a:srgbClr val="485766"/>
                </a:solidFill>
                <a:latin typeface="Arial" panose="020B0604020202020204" pitchFamily="34" charset="0"/>
                <a:cs typeface="Arial" panose="020B0604020202020204" pitchFamily="34" charset="0"/>
              </a:defRPr>
            </a:lvl5pPr>
          </a:lstStyle>
          <a:p>
            <a:pPr lvl="0"/>
            <a:r>
              <a:rPr lang="en-US"/>
              <a:t>Edit Master text styles</a:t>
            </a:r>
          </a:p>
        </p:txBody>
      </p:sp>
      <p:sp>
        <p:nvSpPr>
          <p:cNvPr id="10" name="Slide Number Placeholder 6">
            <a:extLst>
              <a:ext uri="{FF2B5EF4-FFF2-40B4-BE49-F238E27FC236}">
                <a16:creationId xmlns:a16="http://schemas.microsoft.com/office/drawing/2014/main" id="{A971B093-83E3-0840-98D9-134006551803}"/>
              </a:ext>
            </a:extLst>
          </p:cNvPr>
          <p:cNvSpPr>
            <a:spLocks noGrp="1"/>
          </p:cNvSpPr>
          <p:nvPr>
            <p:ph type="sldNum" sz="quarter" idx="12"/>
          </p:nvPr>
        </p:nvSpPr>
        <p:spPr>
          <a:xfrm>
            <a:off x="8610600" y="6356350"/>
            <a:ext cx="2743200" cy="365125"/>
          </a:xfrm>
        </p:spPr>
        <p:txBody>
          <a:bodyPr/>
          <a:lstStyle/>
          <a:p>
            <a:fld id="{C487E2BC-DF20-1B41-8D6C-187C510259DA}" type="slidenum">
              <a:rPr lang="de-DE" smtClean="0"/>
              <a:t>‹#›</a:t>
            </a:fld>
            <a:endParaRPr lang="de-DE"/>
          </a:p>
        </p:txBody>
      </p:sp>
      <p:sp>
        <p:nvSpPr>
          <p:cNvPr id="8" name="Picture Placeholder 2">
            <a:extLst>
              <a:ext uri="{FF2B5EF4-FFF2-40B4-BE49-F238E27FC236}">
                <a16:creationId xmlns:a16="http://schemas.microsoft.com/office/drawing/2014/main" id="{EAC38ADD-C56B-8A4F-8545-54893A36F9DE}"/>
              </a:ext>
            </a:extLst>
          </p:cNvPr>
          <p:cNvSpPr>
            <a:spLocks noGrp="1"/>
          </p:cNvSpPr>
          <p:nvPr>
            <p:ph type="pic" idx="13" hasCustomPrompt="1"/>
          </p:nvPr>
        </p:nvSpPr>
        <p:spPr>
          <a:xfrm>
            <a:off x="844665" y="1681163"/>
            <a:ext cx="5281159" cy="45085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Add </a:t>
            </a:r>
            <a:r>
              <a:rPr lang="de-DE" err="1"/>
              <a:t>image</a:t>
            </a:r>
            <a:r>
              <a:rPr lang="de-DE"/>
              <a:t> </a:t>
            </a:r>
            <a:r>
              <a:rPr lang="de-DE" err="1"/>
              <a:t>or</a:t>
            </a:r>
            <a:r>
              <a:rPr lang="de-DE"/>
              <a:t> </a:t>
            </a:r>
            <a:r>
              <a:rPr lang="de-DE" err="1"/>
              <a:t>pictogram</a:t>
            </a:r>
            <a:endParaRPr lang="de-DE"/>
          </a:p>
        </p:txBody>
      </p:sp>
    </p:spTree>
    <p:extLst>
      <p:ext uri="{BB962C8B-B14F-4D97-AF65-F5344CB8AC3E}">
        <p14:creationId xmlns:p14="http://schemas.microsoft.com/office/powerpoint/2010/main" val="2592221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69D2-4C85-8D4F-8458-317E9FDEDF65}"/>
              </a:ext>
            </a:extLst>
          </p:cNvPr>
          <p:cNvSpPr>
            <a:spLocks noGrp="1"/>
          </p:cNvSpPr>
          <p:nvPr>
            <p:ph type="title"/>
          </p:nvPr>
        </p:nvSpPr>
        <p:spPr>
          <a:xfrm>
            <a:off x="839788" y="365126"/>
            <a:ext cx="10515600" cy="722530"/>
          </a:xfrm>
          <a:prstGeom prst="rect">
            <a:avLst/>
          </a:prstGeom>
        </p:spPr>
        <p:txBody>
          <a:bodyPr/>
          <a:lstStyle>
            <a:lvl1pPr>
              <a:lnSpc>
                <a:spcPct val="100000"/>
              </a:lnSpc>
              <a:defRPr sz="2400" b="1">
                <a:solidFill>
                  <a:srgbClr val="485766"/>
                </a:solidFill>
                <a:latin typeface="Arial" panose="020B0604020202020204" pitchFamily="34" charset="0"/>
                <a:cs typeface="Arial" panose="020B0604020202020204" pitchFamily="34" charset="0"/>
              </a:defRPr>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BEBA860C-7E01-8347-B746-AEC6D27B7357}"/>
              </a:ext>
            </a:extLst>
          </p:cNvPr>
          <p:cNvSpPr>
            <a:spLocks noGrp="1"/>
          </p:cNvSpPr>
          <p:nvPr>
            <p:ph type="body" idx="1"/>
          </p:nvPr>
        </p:nvSpPr>
        <p:spPr>
          <a:xfrm>
            <a:off x="1105354" y="3270269"/>
            <a:ext cx="3025205" cy="424543"/>
          </a:xfrm>
          <a:prstGeom prst="rect">
            <a:avLst/>
          </a:prstGeom>
        </p:spPr>
        <p:txBody>
          <a:bodyPr anchor="t"/>
          <a:lstStyle>
            <a:lvl1pPr marL="0" indent="0">
              <a:lnSpc>
                <a:spcPct val="100000"/>
              </a:lnSpc>
              <a:buNone/>
              <a:defRPr sz="1600" b="1">
                <a:solidFill>
                  <a:srgbClr val="48576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581A01D-923C-554C-B68E-7654B25F06C8}"/>
              </a:ext>
            </a:extLst>
          </p:cNvPr>
          <p:cNvSpPr>
            <a:spLocks noGrp="1"/>
          </p:cNvSpPr>
          <p:nvPr>
            <p:ph sz="half" idx="2"/>
          </p:nvPr>
        </p:nvSpPr>
        <p:spPr>
          <a:xfrm>
            <a:off x="1105354" y="3928998"/>
            <a:ext cx="3025205" cy="1846160"/>
          </a:xfrm>
          <a:prstGeom prst="rect">
            <a:avLst/>
          </a:prstGeom>
        </p:spPr>
        <p:txBody>
          <a:bodyPr/>
          <a:lstStyle>
            <a:lvl1pPr marL="285750" indent="-285750">
              <a:lnSpc>
                <a:spcPct val="100000"/>
              </a:lnSpc>
              <a:buClr>
                <a:srgbClr val="0000EE"/>
              </a:buClr>
              <a:buFont typeface="Arial" panose="020B0604020202020204" pitchFamily="34" charset="0"/>
              <a:buChar char="•"/>
              <a:defRPr sz="1200">
                <a:solidFill>
                  <a:srgbClr val="485766"/>
                </a:solidFill>
                <a:latin typeface="Arial" panose="020B0604020202020204" pitchFamily="34" charset="0"/>
                <a:cs typeface="Arial" panose="020B0604020202020204" pitchFamily="34" charset="0"/>
              </a:defRPr>
            </a:lvl1pPr>
            <a:lvl2pPr marL="457200" indent="0">
              <a:buNone/>
              <a:defRPr sz="1800">
                <a:solidFill>
                  <a:srgbClr val="485766"/>
                </a:solidFill>
                <a:latin typeface="Arial" panose="020B0604020202020204" pitchFamily="34" charset="0"/>
                <a:cs typeface="Arial" panose="020B0604020202020204" pitchFamily="34" charset="0"/>
              </a:defRPr>
            </a:lvl2pPr>
            <a:lvl3pPr marL="914400" indent="0">
              <a:buNone/>
              <a:defRPr sz="1600">
                <a:solidFill>
                  <a:srgbClr val="485766"/>
                </a:solidFill>
                <a:latin typeface="Arial" panose="020B0604020202020204" pitchFamily="34" charset="0"/>
                <a:cs typeface="Arial" panose="020B0604020202020204" pitchFamily="34" charset="0"/>
              </a:defRPr>
            </a:lvl3pPr>
            <a:lvl4pPr marL="1371600" indent="0">
              <a:buNone/>
              <a:defRPr sz="1400">
                <a:solidFill>
                  <a:srgbClr val="485766"/>
                </a:solidFill>
                <a:latin typeface="Arial" panose="020B0604020202020204" pitchFamily="34" charset="0"/>
                <a:cs typeface="Arial" panose="020B0604020202020204" pitchFamily="34" charset="0"/>
              </a:defRPr>
            </a:lvl4pPr>
            <a:lvl5pPr marL="1828800" indent="0">
              <a:buNone/>
              <a:defRPr sz="1200">
                <a:solidFill>
                  <a:srgbClr val="485766"/>
                </a:solidFill>
                <a:latin typeface="Arial" panose="020B0604020202020204" pitchFamily="34" charset="0"/>
                <a:cs typeface="Arial" panose="020B0604020202020204" pitchFamily="34" charset="0"/>
              </a:defRPr>
            </a:lvl5pPr>
          </a:lstStyle>
          <a:p>
            <a:pPr lvl="0"/>
            <a:r>
              <a:rPr lang="en-US"/>
              <a:t>Edit Master text</a:t>
            </a:r>
          </a:p>
        </p:txBody>
      </p:sp>
      <p:sp>
        <p:nvSpPr>
          <p:cNvPr id="10" name="Slide Number Placeholder 6">
            <a:extLst>
              <a:ext uri="{FF2B5EF4-FFF2-40B4-BE49-F238E27FC236}">
                <a16:creationId xmlns:a16="http://schemas.microsoft.com/office/drawing/2014/main" id="{A971B093-83E3-0840-98D9-134006551803}"/>
              </a:ext>
            </a:extLst>
          </p:cNvPr>
          <p:cNvSpPr>
            <a:spLocks noGrp="1"/>
          </p:cNvSpPr>
          <p:nvPr>
            <p:ph type="sldNum" sz="quarter" idx="12"/>
          </p:nvPr>
        </p:nvSpPr>
        <p:spPr>
          <a:xfrm>
            <a:off x="8610600" y="6356350"/>
            <a:ext cx="2743200" cy="365125"/>
          </a:xfrm>
        </p:spPr>
        <p:txBody>
          <a:bodyPr/>
          <a:lstStyle/>
          <a:p>
            <a:fld id="{C487E2BC-DF20-1B41-8D6C-187C510259DA}" type="slidenum">
              <a:rPr lang="de-DE" smtClean="0"/>
              <a:t>‹#›</a:t>
            </a:fld>
            <a:endParaRPr lang="de-DE"/>
          </a:p>
        </p:txBody>
      </p:sp>
      <p:sp>
        <p:nvSpPr>
          <p:cNvPr id="8" name="Picture Placeholder 2">
            <a:extLst>
              <a:ext uri="{FF2B5EF4-FFF2-40B4-BE49-F238E27FC236}">
                <a16:creationId xmlns:a16="http://schemas.microsoft.com/office/drawing/2014/main" id="{EAC38ADD-C56B-8A4F-8545-54893A36F9DE}"/>
              </a:ext>
            </a:extLst>
          </p:cNvPr>
          <p:cNvSpPr>
            <a:spLocks noGrp="1"/>
          </p:cNvSpPr>
          <p:nvPr>
            <p:ph type="pic" idx="13" hasCustomPrompt="1"/>
          </p:nvPr>
        </p:nvSpPr>
        <p:spPr>
          <a:xfrm>
            <a:off x="1105355" y="1334654"/>
            <a:ext cx="3025205" cy="18458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Add </a:t>
            </a:r>
            <a:r>
              <a:rPr lang="de-DE" err="1"/>
              <a:t>image</a:t>
            </a:r>
            <a:r>
              <a:rPr lang="de-DE"/>
              <a:t> </a:t>
            </a:r>
            <a:r>
              <a:rPr lang="de-DE" err="1"/>
              <a:t>or</a:t>
            </a:r>
            <a:r>
              <a:rPr lang="de-DE"/>
              <a:t> </a:t>
            </a:r>
            <a:r>
              <a:rPr lang="de-DE" err="1"/>
              <a:t>pictogram</a:t>
            </a:r>
            <a:endParaRPr lang="de-DE"/>
          </a:p>
          <a:p>
            <a:endParaRPr lang="de-DE"/>
          </a:p>
        </p:txBody>
      </p:sp>
      <p:sp>
        <p:nvSpPr>
          <p:cNvPr id="7" name="Picture Placeholder 2">
            <a:extLst>
              <a:ext uri="{FF2B5EF4-FFF2-40B4-BE49-F238E27FC236}">
                <a16:creationId xmlns:a16="http://schemas.microsoft.com/office/drawing/2014/main" id="{B696FD38-F5A9-8C46-8331-EC68ABFBE931}"/>
              </a:ext>
            </a:extLst>
          </p:cNvPr>
          <p:cNvSpPr>
            <a:spLocks noGrp="1"/>
          </p:cNvSpPr>
          <p:nvPr>
            <p:ph type="pic" idx="14" hasCustomPrompt="1"/>
          </p:nvPr>
        </p:nvSpPr>
        <p:spPr>
          <a:xfrm>
            <a:off x="4485171" y="1334654"/>
            <a:ext cx="3025205" cy="184580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a:t>Add </a:t>
            </a:r>
            <a:r>
              <a:rPr lang="de-DE" err="1"/>
              <a:t>image</a:t>
            </a:r>
            <a:r>
              <a:rPr lang="de-DE"/>
              <a:t> </a:t>
            </a:r>
            <a:r>
              <a:rPr lang="de-DE" err="1"/>
              <a:t>or</a:t>
            </a:r>
            <a:r>
              <a:rPr lang="de-DE"/>
              <a:t> </a:t>
            </a:r>
            <a:r>
              <a:rPr lang="de-DE" err="1"/>
              <a:t>pictogram</a:t>
            </a:r>
            <a:endParaRPr lang="de-DE"/>
          </a:p>
          <a:p>
            <a:endParaRPr lang="de-DE"/>
          </a:p>
        </p:txBody>
      </p:sp>
      <p:sp>
        <p:nvSpPr>
          <p:cNvPr id="9" name="Picture Placeholder 2">
            <a:extLst>
              <a:ext uri="{FF2B5EF4-FFF2-40B4-BE49-F238E27FC236}">
                <a16:creationId xmlns:a16="http://schemas.microsoft.com/office/drawing/2014/main" id="{F4E4D093-39B7-2447-8CEF-50FF56571B9C}"/>
              </a:ext>
            </a:extLst>
          </p:cNvPr>
          <p:cNvSpPr>
            <a:spLocks noGrp="1"/>
          </p:cNvSpPr>
          <p:nvPr>
            <p:ph type="pic" idx="15" hasCustomPrompt="1"/>
          </p:nvPr>
        </p:nvSpPr>
        <p:spPr>
          <a:xfrm>
            <a:off x="7857390" y="1334654"/>
            <a:ext cx="3025205" cy="1845808"/>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Add </a:t>
            </a:r>
            <a:r>
              <a:rPr lang="de-DE" err="1"/>
              <a:t>image</a:t>
            </a:r>
            <a:r>
              <a:rPr lang="de-DE"/>
              <a:t> </a:t>
            </a:r>
            <a:r>
              <a:rPr lang="de-DE" err="1"/>
              <a:t>or</a:t>
            </a:r>
            <a:r>
              <a:rPr lang="de-DE"/>
              <a:t> </a:t>
            </a:r>
            <a:r>
              <a:rPr lang="de-DE" err="1"/>
              <a:t>pictogram</a:t>
            </a:r>
            <a:endParaRPr lang="de-DE"/>
          </a:p>
        </p:txBody>
      </p:sp>
      <p:sp>
        <p:nvSpPr>
          <p:cNvPr id="11" name="Text Placeholder 2">
            <a:extLst>
              <a:ext uri="{FF2B5EF4-FFF2-40B4-BE49-F238E27FC236}">
                <a16:creationId xmlns:a16="http://schemas.microsoft.com/office/drawing/2014/main" id="{0F9847F3-1DBC-7146-8E82-D2A5E8394A1B}"/>
              </a:ext>
            </a:extLst>
          </p:cNvPr>
          <p:cNvSpPr>
            <a:spLocks noGrp="1"/>
          </p:cNvSpPr>
          <p:nvPr>
            <p:ph type="body" idx="16"/>
          </p:nvPr>
        </p:nvSpPr>
        <p:spPr>
          <a:xfrm>
            <a:off x="4485171" y="3270269"/>
            <a:ext cx="3025205" cy="424543"/>
          </a:xfrm>
          <a:prstGeom prst="rect">
            <a:avLst/>
          </a:prstGeom>
        </p:spPr>
        <p:txBody>
          <a:bodyPr anchor="t"/>
          <a:lstStyle>
            <a:lvl1pPr marL="0" indent="0">
              <a:lnSpc>
                <a:spcPct val="100000"/>
              </a:lnSpc>
              <a:buNone/>
              <a:defRPr sz="1600" b="1">
                <a:solidFill>
                  <a:srgbClr val="48576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2">
            <a:extLst>
              <a:ext uri="{FF2B5EF4-FFF2-40B4-BE49-F238E27FC236}">
                <a16:creationId xmlns:a16="http://schemas.microsoft.com/office/drawing/2014/main" id="{DD1F16FF-C6AB-674B-BCAA-C84F1478663A}"/>
              </a:ext>
            </a:extLst>
          </p:cNvPr>
          <p:cNvSpPr>
            <a:spLocks noGrp="1"/>
          </p:cNvSpPr>
          <p:nvPr>
            <p:ph type="body" idx="17"/>
          </p:nvPr>
        </p:nvSpPr>
        <p:spPr>
          <a:xfrm>
            <a:off x="7873150" y="3270269"/>
            <a:ext cx="3025205" cy="424543"/>
          </a:xfrm>
          <a:prstGeom prst="rect">
            <a:avLst/>
          </a:prstGeom>
        </p:spPr>
        <p:txBody>
          <a:bodyPr anchor="t"/>
          <a:lstStyle>
            <a:lvl1pPr marL="0" indent="0">
              <a:lnSpc>
                <a:spcPct val="100000"/>
              </a:lnSpc>
              <a:buNone/>
              <a:defRPr sz="1600" b="1">
                <a:solidFill>
                  <a:srgbClr val="48576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35D9F8E2-3B50-9146-819A-3F41FD9DC2BD}"/>
              </a:ext>
            </a:extLst>
          </p:cNvPr>
          <p:cNvSpPr>
            <a:spLocks noGrp="1"/>
          </p:cNvSpPr>
          <p:nvPr>
            <p:ph sz="half" idx="18"/>
          </p:nvPr>
        </p:nvSpPr>
        <p:spPr>
          <a:xfrm>
            <a:off x="4485171" y="3928998"/>
            <a:ext cx="3025205" cy="1846160"/>
          </a:xfrm>
          <a:prstGeom prst="rect">
            <a:avLst/>
          </a:prstGeom>
        </p:spPr>
        <p:txBody>
          <a:bodyPr/>
          <a:lstStyle>
            <a:lvl1pPr marL="285750" indent="-285750">
              <a:lnSpc>
                <a:spcPct val="100000"/>
              </a:lnSpc>
              <a:buClr>
                <a:srgbClr val="0000EE"/>
              </a:buClr>
              <a:buFont typeface="Arial" panose="020B0604020202020204" pitchFamily="34" charset="0"/>
              <a:buChar char="•"/>
              <a:defRPr sz="1200">
                <a:solidFill>
                  <a:srgbClr val="485766"/>
                </a:solidFill>
                <a:latin typeface="Arial" panose="020B0604020202020204" pitchFamily="34" charset="0"/>
                <a:cs typeface="Arial" panose="020B0604020202020204" pitchFamily="34" charset="0"/>
              </a:defRPr>
            </a:lvl1pPr>
            <a:lvl2pPr marL="457200" indent="0">
              <a:buNone/>
              <a:defRPr sz="1800">
                <a:solidFill>
                  <a:srgbClr val="485766"/>
                </a:solidFill>
                <a:latin typeface="Arial" panose="020B0604020202020204" pitchFamily="34" charset="0"/>
                <a:cs typeface="Arial" panose="020B0604020202020204" pitchFamily="34" charset="0"/>
              </a:defRPr>
            </a:lvl2pPr>
            <a:lvl3pPr marL="914400" indent="0">
              <a:buNone/>
              <a:defRPr sz="1600">
                <a:solidFill>
                  <a:srgbClr val="485766"/>
                </a:solidFill>
                <a:latin typeface="Arial" panose="020B0604020202020204" pitchFamily="34" charset="0"/>
                <a:cs typeface="Arial" panose="020B0604020202020204" pitchFamily="34" charset="0"/>
              </a:defRPr>
            </a:lvl3pPr>
            <a:lvl4pPr marL="1371600" indent="0">
              <a:buNone/>
              <a:defRPr sz="1400">
                <a:solidFill>
                  <a:srgbClr val="485766"/>
                </a:solidFill>
                <a:latin typeface="Arial" panose="020B0604020202020204" pitchFamily="34" charset="0"/>
                <a:cs typeface="Arial" panose="020B0604020202020204" pitchFamily="34" charset="0"/>
              </a:defRPr>
            </a:lvl4pPr>
            <a:lvl5pPr marL="1828800" indent="0">
              <a:buNone/>
              <a:defRPr sz="1200">
                <a:solidFill>
                  <a:srgbClr val="485766"/>
                </a:solidFill>
                <a:latin typeface="Arial" panose="020B0604020202020204" pitchFamily="34" charset="0"/>
                <a:cs typeface="Arial" panose="020B0604020202020204" pitchFamily="34" charset="0"/>
              </a:defRPr>
            </a:lvl5pPr>
          </a:lstStyle>
          <a:p>
            <a:pPr lvl="0"/>
            <a:r>
              <a:rPr lang="en-US"/>
              <a:t>Edit Master text</a:t>
            </a:r>
          </a:p>
        </p:txBody>
      </p:sp>
      <p:sp>
        <p:nvSpPr>
          <p:cNvPr id="16" name="Content Placeholder 3">
            <a:extLst>
              <a:ext uri="{FF2B5EF4-FFF2-40B4-BE49-F238E27FC236}">
                <a16:creationId xmlns:a16="http://schemas.microsoft.com/office/drawing/2014/main" id="{0A227439-8D37-1442-A1A7-F8699EF7B7C6}"/>
              </a:ext>
            </a:extLst>
          </p:cNvPr>
          <p:cNvSpPr>
            <a:spLocks noGrp="1"/>
          </p:cNvSpPr>
          <p:nvPr>
            <p:ph sz="half" idx="19"/>
          </p:nvPr>
        </p:nvSpPr>
        <p:spPr>
          <a:xfrm>
            <a:off x="7864987" y="3928998"/>
            <a:ext cx="3025205" cy="1846160"/>
          </a:xfrm>
          <a:prstGeom prst="rect">
            <a:avLst/>
          </a:prstGeom>
        </p:spPr>
        <p:txBody>
          <a:bodyPr/>
          <a:lstStyle>
            <a:lvl1pPr marL="285750" indent="-285750">
              <a:lnSpc>
                <a:spcPct val="100000"/>
              </a:lnSpc>
              <a:buClr>
                <a:srgbClr val="0000EE"/>
              </a:buClr>
              <a:buFont typeface="Arial" panose="020B0604020202020204" pitchFamily="34" charset="0"/>
              <a:buChar char="•"/>
              <a:defRPr sz="1200">
                <a:solidFill>
                  <a:srgbClr val="485766"/>
                </a:solidFill>
                <a:latin typeface="Arial" panose="020B0604020202020204" pitchFamily="34" charset="0"/>
                <a:cs typeface="Arial" panose="020B0604020202020204" pitchFamily="34" charset="0"/>
              </a:defRPr>
            </a:lvl1pPr>
            <a:lvl2pPr marL="457200" indent="0">
              <a:buNone/>
              <a:defRPr sz="1800">
                <a:solidFill>
                  <a:srgbClr val="485766"/>
                </a:solidFill>
                <a:latin typeface="Arial" panose="020B0604020202020204" pitchFamily="34" charset="0"/>
                <a:cs typeface="Arial" panose="020B0604020202020204" pitchFamily="34" charset="0"/>
              </a:defRPr>
            </a:lvl2pPr>
            <a:lvl3pPr marL="914400" indent="0">
              <a:buNone/>
              <a:defRPr sz="1600">
                <a:solidFill>
                  <a:srgbClr val="485766"/>
                </a:solidFill>
                <a:latin typeface="Arial" panose="020B0604020202020204" pitchFamily="34" charset="0"/>
                <a:cs typeface="Arial" panose="020B0604020202020204" pitchFamily="34" charset="0"/>
              </a:defRPr>
            </a:lvl3pPr>
            <a:lvl4pPr marL="1371600" indent="0">
              <a:buNone/>
              <a:defRPr sz="1400">
                <a:solidFill>
                  <a:srgbClr val="485766"/>
                </a:solidFill>
                <a:latin typeface="Arial" panose="020B0604020202020204" pitchFamily="34" charset="0"/>
                <a:cs typeface="Arial" panose="020B0604020202020204" pitchFamily="34" charset="0"/>
              </a:defRPr>
            </a:lvl4pPr>
            <a:lvl5pPr marL="1828800" indent="0">
              <a:buNone/>
              <a:defRPr sz="1200">
                <a:solidFill>
                  <a:srgbClr val="485766"/>
                </a:solidFill>
                <a:latin typeface="Arial" panose="020B0604020202020204" pitchFamily="34" charset="0"/>
                <a:cs typeface="Arial" panose="020B0604020202020204" pitchFamily="34" charset="0"/>
              </a:defRPr>
            </a:lvl5pPr>
          </a:lstStyle>
          <a:p>
            <a:pPr lvl="0"/>
            <a:r>
              <a:rPr lang="en-US"/>
              <a:t>Edit Master text</a:t>
            </a:r>
          </a:p>
        </p:txBody>
      </p:sp>
    </p:spTree>
    <p:extLst>
      <p:ext uri="{BB962C8B-B14F-4D97-AF65-F5344CB8AC3E}">
        <p14:creationId xmlns:p14="http://schemas.microsoft.com/office/powerpoint/2010/main" val="18006259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image" Target="../media/image8.sv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image" Target="../media/image7.png"/><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6.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742B73-8C27-6749-8612-0A8F888A06B5}"/>
              </a:ext>
            </a:extLst>
          </p:cNvPr>
          <p:cNvPicPr>
            <a:picLocks noChangeAspect="1"/>
          </p:cNvPicPr>
          <p:nvPr userDrawn="1"/>
        </p:nvPicPr>
        <p:blipFill>
          <a:blip r:embed="rId5"/>
          <a:stretch>
            <a:fillRect/>
          </a:stretch>
        </p:blipFill>
        <p:spPr>
          <a:xfrm>
            <a:off x="847621" y="551970"/>
            <a:ext cx="1706084" cy="598403"/>
          </a:xfrm>
          <a:prstGeom prst="rect">
            <a:avLst/>
          </a:prstGeom>
        </p:spPr>
      </p:pic>
      <p:sp>
        <p:nvSpPr>
          <p:cNvPr id="9" name="TextBox 8">
            <a:extLst>
              <a:ext uri="{FF2B5EF4-FFF2-40B4-BE49-F238E27FC236}">
                <a16:creationId xmlns:a16="http://schemas.microsoft.com/office/drawing/2014/main" id="{F4574A46-D82F-9F4F-ACCE-647776C569BB}"/>
              </a:ext>
            </a:extLst>
          </p:cNvPr>
          <p:cNvSpPr txBox="1"/>
          <p:nvPr userDrawn="1"/>
        </p:nvSpPr>
        <p:spPr>
          <a:xfrm>
            <a:off x="847621" y="6408727"/>
            <a:ext cx="1963999" cy="200055"/>
          </a:xfrm>
          <a:prstGeom prst="rect">
            <a:avLst/>
          </a:prstGeom>
          <a:noFill/>
        </p:spPr>
        <p:txBody>
          <a:bodyPr wrap="none" rtlCol="0">
            <a:spAutoFit/>
          </a:bodyPr>
          <a:lstStyle/>
          <a:p>
            <a:r>
              <a:rPr lang="de-DE" sz="700">
                <a:latin typeface="Arial" panose="020B0604020202020204" pitchFamily="34" charset="0"/>
                <a:cs typeface="Arial" panose="020B0604020202020204" pitchFamily="34" charset="0"/>
              </a:rPr>
              <a:t>Copyright © 2019 The Kyma </a:t>
            </a:r>
            <a:r>
              <a:rPr lang="de-DE" sz="700" err="1">
                <a:latin typeface="Arial" panose="020B0604020202020204" pitchFamily="34" charset="0"/>
                <a:cs typeface="Arial" panose="020B0604020202020204" pitchFamily="34" charset="0"/>
              </a:rPr>
              <a:t>project</a:t>
            </a:r>
            <a:r>
              <a:rPr lang="de-DE" sz="700">
                <a:latin typeface="Arial" panose="020B0604020202020204" pitchFamily="34" charset="0"/>
                <a:cs typeface="Arial" panose="020B0604020202020204" pitchFamily="34" charset="0"/>
              </a:rPr>
              <a:t> </a:t>
            </a:r>
            <a:r>
              <a:rPr lang="de-DE" sz="700" err="1">
                <a:latin typeface="Arial" panose="020B0604020202020204" pitchFamily="34" charset="0"/>
                <a:cs typeface="Arial" panose="020B0604020202020204" pitchFamily="34" charset="0"/>
              </a:rPr>
              <a:t>authors</a:t>
            </a:r>
            <a:r>
              <a:rPr lang="de-DE" sz="700">
                <a:latin typeface="Arial" panose="020B0604020202020204" pitchFamily="34" charset="0"/>
                <a:cs typeface="Arial" panose="020B0604020202020204" pitchFamily="34" charset="0"/>
              </a:rPr>
              <a:t>.</a:t>
            </a:r>
            <a:endParaRPr lang="de-DE" sz="700">
              <a:solidFill>
                <a:srgbClr val="4857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0556568"/>
      </p:ext>
    </p:extLst>
  </p:cSld>
  <p:clrMap bg1="lt1" tx1="dk1" bg2="lt2" tx2="dk2" accent1="accent1" accent2="accent2" accent3="accent3" accent4="accent4" accent5="accent5" accent6="accent6" hlink="hlink" folHlink="folHlink"/>
  <p:sldLayoutIdLst>
    <p:sldLayoutId id="2147483675" r:id="rId1"/>
    <p:sldLayoutId id="2147483704" r:id="rId2"/>
    <p:sldLayoutId id="214748370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D10A1E-7D38-5140-B857-31C5914683C4}"/>
              </a:ext>
            </a:extLst>
          </p:cNvPr>
          <p:cNvPicPr>
            <a:picLocks noChangeAspect="1"/>
          </p:cNvPicPr>
          <p:nvPr userDrawn="1"/>
        </p:nvPicPr>
        <p:blipFill rotWithShape="1">
          <a:blip r:embed="rId13">
            <a:extLst>
              <a:ext uri="{96DAC541-7B7A-43D3-8B79-37D633B846F1}">
                <asvg:svgBlip xmlns:asvg="http://schemas.microsoft.com/office/drawing/2016/SVG/main" r:embed="rId14"/>
              </a:ext>
            </a:extLst>
          </a:blip>
          <a:srcRect b="15325"/>
          <a:stretch/>
        </p:blipFill>
        <p:spPr>
          <a:xfrm>
            <a:off x="-31187" y="3720161"/>
            <a:ext cx="12267231" cy="3137839"/>
          </a:xfrm>
          <a:prstGeom prst="rect">
            <a:avLst/>
          </a:prstGeom>
        </p:spPr>
      </p:pic>
      <p:sp>
        <p:nvSpPr>
          <p:cNvPr id="6" name="Slide Number Placeholder 5">
            <a:extLst>
              <a:ext uri="{FF2B5EF4-FFF2-40B4-BE49-F238E27FC236}">
                <a16:creationId xmlns:a16="http://schemas.microsoft.com/office/drawing/2014/main" id="{BA807ADE-1118-1346-B488-7EAF4D1885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7E2BC-DF20-1B41-8D6C-187C510259DA}" type="slidenum">
              <a:rPr lang="de-DE" smtClean="0"/>
              <a:t>‹#›</a:t>
            </a:fld>
            <a:endParaRPr lang="de-DE"/>
          </a:p>
        </p:txBody>
      </p:sp>
      <p:sp>
        <p:nvSpPr>
          <p:cNvPr id="8" name="TextBox 7">
            <a:extLst>
              <a:ext uri="{FF2B5EF4-FFF2-40B4-BE49-F238E27FC236}">
                <a16:creationId xmlns:a16="http://schemas.microsoft.com/office/drawing/2014/main" id="{34141932-0952-5B42-8CFC-4A8BFBDFD692}"/>
              </a:ext>
            </a:extLst>
          </p:cNvPr>
          <p:cNvSpPr txBox="1"/>
          <p:nvPr userDrawn="1"/>
        </p:nvSpPr>
        <p:spPr>
          <a:xfrm>
            <a:off x="1207345" y="6380032"/>
            <a:ext cx="1963999" cy="200055"/>
          </a:xfrm>
          <a:prstGeom prst="rect">
            <a:avLst/>
          </a:prstGeom>
          <a:noFill/>
        </p:spPr>
        <p:txBody>
          <a:bodyPr wrap="none" rtlCol="0">
            <a:spAutoFit/>
          </a:bodyPr>
          <a:lstStyle/>
          <a:p>
            <a:r>
              <a:rPr lang="de-DE" sz="700">
                <a:solidFill>
                  <a:schemeClr val="bg1"/>
                </a:solidFill>
                <a:latin typeface="Arial" panose="020B0604020202020204" pitchFamily="34" charset="0"/>
                <a:cs typeface="Arial" panose="020B0604020202020204" pitchFamily="34" charset="0"/>
              </a:rPr>
              <a:t>Copyright © 2019 The Kyma </a:t>
            </a:r>
            <a:r>
              <a:rPr lang="de-DE" sz="700" err="1">
                <a:solidFill>
                  <a:schemeClr val="bg1"/>
                </a:solidFill>
                <a:latin typeface="Arial" panose="020B0604020202020204" pitchFamily="34" charset="0"/>
                <a:cs typeface="Arial" panose="020B0604020202020204" pitchFamily="34" charset="0"/>
              </a:rPr>
              <a:t>project</a:t>
            </a:r>
            <a:r>
              <a:rPr lang="de-DE" sz="700">
                <a:solidFill>
                  <a:schemeClr val="bg1"/>
                </a:solidFill>
                <a:latin typeface="Arial" panose="020B0604020202020204" pitchFamily="34" charset="0"/>
                <a:cs typeface="Arial" panose="020B0604020202020204" pitchFamily="34" charset="0"/>
              </a:rPr>
              <a:t> </a:t>
            </a:r>
            <a:r>
              <a:rPr lang="de-DE" sz="700" err="1">
                <a:solidFill>
                  <a:schemeClr val="bg1"/>
                </a:solidFill>
                <a:latin typeface="Arial" panose="020B0604020202020204" pitchFamily="34" charset="0"/>
                <a:cs typeface="Arial" panose="020B0604020202020204" pitchFamily="34" charset="0"/>
              </a:rPr>
              <a:t>authors</a:t>
            </a:r>
            <a:r>
              <a:rPr lang="de-DE" sz="700">
                <a:solidFill>
                  <a:schemeClr val="bg1"/>
                </a:solidFill>
                <a:latin typeface="Arial" panose="020B0604020202020204" pitchFamily="34" charset="0"/>
                <a:cs typeface="Arial" panose="020B0604020202020204" pitchFamily="34" charset="0"/>
              </a:rPr>
              <a:t>.</a:t>
            </a:r>
          </a:p>
        </p:txBody>
      </p:sp>
      <p:pic>
        <p:nvPicPr>
          <p:cNvPr id="9" name="Graphic 8">
            <a:extLst>
              <a:ext uri="{FF2B5EF4-FFF2-40B4-BE49-F238E27FC236}">
                <a16:creationId xmlns:a16="http://schemas.microsoft.com/office/drawing/2014/main" id="{B5FEC362-78BD-8141-876C-04D51DCA879E}"/>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876495" y="6315101"/>
            <a:ext cx="338599" cy="329917"/>
          </a:xfrm>
          <a:prstGeom prst="rect">
            <a:avLst/>
          </a:prstGeom>
        </p:spPr>
      </p:pic>
    </p:spTree>
    <p:extLst>
      <p:ext uri="{BB962C8B-B14F-4D97-AF65-F5344CB8AC3E}">
        <p14:creationId xmlns:p14="http://schemas.microsoft.com/office/powerpoint/2010/main" val="2566331759"/>
      </p:ext>
    </p:extLst>
  </p:cSld>
  <p:clrMap bg1="lt1" tx1="dk1" bg2="lt2" tx2="dk2" accent1="accent1" accent2="accent2" accent3="accent3" accent4="accent4" accent5="accent5" accent6="accent6" hlink="hlink" folHlink="folHlink"/>
  <p:sldLayoutIdLst>
    <p:sldLayoutId id="2147483688" r:id="rId1"/>
    <p:sldLayoutId id="2147483690" r:id="rId2"/>
    <p:sldLayoutId id="2147483691" r:id="rId3"/>
    <p:sldLayoutId id="2147483701" r:id="rId4"/>
    <p:sldLayoutId id="2147483702" r:id="rId5"/>
    <p:sldLayoutId id="2147483703" r:id="rId6"/>
    <p:sldLayoutId id="2147483692" r:id="rId7"/>
    <p:sldLayoutId id="2147483700" r:id="rId8"/>
    <p:sldLayoutId id="2147483693" r:id="rId9"/>
    <p:sldLayoutId id="2147483695" r:id="rId10"/>
    <p:sldLayoutId id="21474837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6CCF7A0-671D-8644-921C-B032ADE778C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b="47704"/>
          <a:stretch/>
        </p:blipFill>
        <p:spPr>
          <a:xfrm flipH="1">
            <a:off x="-3" y="4542467"/>
            <a:ext cx="12191999" cy="2315533"/>
          </a:xfrm>
          <a:prstGeom prst="rect">
            <a:avLst/>
          </a:prstGeom>
        </p:spPr>
      </p:pic>
      <p:sp>
        <p:nvSpPr>
          <p:cNvPr id="8" name="TextBox 7">
            <a:extLst>
              <a:ext uri="{FF2B5EF4-FFF2-40B4-BE49-F238E27FC236}">
                <a16:creationId xmlns:a16="http://schemas.microsoft.com/office/drawing/2014/main" id="{332C8E20-5ADA-F441-8032-A4AE15352285}"/>
              </a:ext>
            </a:extLst>
          </p:cNvPr>
          <p:cNvSpPr txBox="1"/>
          <p:nvPr userDrawn="1"/>
        </p:nvSpPr>
        <p:spPr>
          <a:xfrm>
            <a:off x="5126825" y="6408727"/>
            <a:ext cx="1963999" cy="200055"/>
          </a:xfrm>
          <a:prstGeom prst="rect">
            <a:avLst/>
          </a:prstGeom>
          <a:noFill/>
        </p:spPr>
        <p:txBody>
          <a:bodyPr wrap="none" rtlCol="0">
            <a:spAutoFit/>
          </a:bodyPr>
          <a:lstStyle/>
          <a:p>
            <a:r>
              <a:rPr lang="de-DE" sz="700">
                <a:solidFill>
                  <a:schemeClr val="bg1"/>
                </a:solidFill>
                <a:latin typeface="Arial" panose="020B0604020202020204" pitchFamily="34" charset="0"/>
                <a:cs typeface="Arial" panose="020B0604020202020204" pitchFamily="34" charset="0"/>
              </a:rPr>
              <a:t>Copyright © 2019 The Kyma </a:t>
            </a:r>
            <a:r>
              <a:rPr lang="de-DE" sz="700" err="1">
                <a:solidFill>
                  <a:schemeClr val="bg1"/>
                </a:solidFill>
                <a:latin typeface="Arial" panose="020B0604020202020204" pitchFamily="34" charset="0"/>
                <a:cs typeface="Arial" panose="020B0604020202020204" pitchFamily="34" charset="0"/>
              </a:rPr>
              <a:t>project</a:t>
            </a:r>
            <a:r>
              <a:rPr lang="de-DE" sz="700">
                <a:solidFill>
                  <a:schemeClr val="bg1"/>
                </a:solidFill>
                <a:latin typeface="Arial" panose="020B0604020202020204" pitchFamily="34" charset="0"/>
                <a:cs typeface="Arial" panose="020B0604020202020204" pitchFamily="34" charset="0"/>
              </a:rPr>
              <a:t> </a:t>
            </a:r>
            <a:r>
              <a:rPr lang="de-DE" sz="700" err="1">
                <a:solidFill>
                  <a:schemeClr val="bg1"/>
                </a:solidFill>
                <a:latin typeface="Arial" panose="020B0604020202020204" pitchFamily="34" charset="0"/>
                <a:cs typeface="Arial" panose="020B0604020202020204" pitchFamily="34" charset="0"/>
              </a:rPr>
              <a:t>authors</a:t>
            </a:r>
            <a:r>
              <a:rPr lang="de-DE" sz="700">
                <a:solidFill>
                  <a:schemeClr val="bg1"/>
                </a:solidFill>
                <a:latin typeface="Arial" panose="020B0604020202020204" pitchFamily="34" charset="0"/>
                <a:cs typeface="Arial" panose="020B0604020202020204" pitchFamily="34" charset="0"/>
              </a:rPr>
              <a:t>.</a:t>
            </a:r>
          </a:p>
        </p:txBody>
      </p:sp>
      <p:pic>
        <p:nvPicPr>
          <p:cNvPr id="9" name="Graphic 8">
            <a:extLst>
              <a:ext uri="{FF2B5EF4-FFF2-40B4-BE49-F238E27FC236}">
                <a16:creationId xmlns:a16="http://schemas.microsoft.com/office/drawing/2014/main" id="{268EA33C-ED0E-6341-B17E-14D2379A33D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761557" y="5296246"/>
            <a:ext cx="668886" cy="863263"/>
          </a:xfrm>
          <a:prstGeom prst="rect">
            <a:avLst/>
          </a:prstGeom>
        </p:spPr>
      </p:pic>
    </p:spTree>
    <p:extLst>
      <p:ext uri="{BB962C8B-B14F-4D97-AF65-F5344CB8AC3E}">
        <p14:creationId xmlns:p14="http://schemas.microsoft.com/office/powerpoint/2010/main" val="1052202820"/>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yma-project/community/tree/master/sig-and-wg/sig-core" TargetMode="External"/><Relationship Id="rId7" Type="http://schemas.openxmlformats.org/officeDocument/2006/relationships/hyperlink" Target="https://github.com/kyma-project/kyma/"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lack.kyma-project.io/"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hyperlink" Target="https://twitter.com/kymaproject" TargetMode="External"/><Relationship Id="rId13" Type="http://schemas.openxmlformats.org/officeDocument/2006/relationships/hyperlink" Target="https://github.com/kyma-project" TargetMode="External"/><Relationship Id="rId3" Type="http://schemas.openxmlformats.org/officeDocument/2006/relationships/hyperlink" Target="https://kyma-project.io/" TargetMode="External"/><Relationship Id="rId7" Type="http://schemas.openxmlformats.org/officeDocument/2006/relationships/image" Target="../media/image50.png"/><Relationship Id="rId12" Type="http://schemas.openxmlformats.org/officeDocument/2006/relationships/hyperlink" Target="https://github.com/kyma-projec"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9.png"/><Relationship Id="rId11" Type="http://schemas.openxmlformats.org/officeDocument/2006/relationships/hyperlink" Target="http://slack.kyma-project.io/" TargetMode="External"/><Relationship Id="rId5" Type="http://schemas.openxmlformats.org/officeDocument/2006/relationships/image" Target="../media/image48.png"/><Relationship Id="rId10" Type="http://schemas.openxmlformats.org/officeDocument/2006/relationships/hyperlink" Target="http://youtube.kyma-project.io/" TargetMode="External"/><Relationship Id="rId4" Type="http://schemas.openxmlformats.org/officeDocument/2006/relationships/image" Target="../media/image47.jpeg"/><Relationship Id="rId9" Type="http://schemas.openxmlformats.org/officeDocument/2006/relationships/hyperlink" Target="http://linkedin.kyma-project.io/"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3.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33.png"/><Relationship Id="rId5" Type="http://schemas.openxmlformats.org/officeDocument/2006/relationships/image" Target="../media/image25.png"/><Relationship Id="rId15" Type="http://schemas.openxmlformats.org/officeDocument/2006/relationships/image" Target="../media/image37.png"/><Relationship Id="rId10"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32.png"/><Relationship Id="rId14" Type="http://schemas.openxmlformats.org/officeDocument/2006/relationships/image" Target="../media/image3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4BA57E-1CF7-B641-AA86-D438E848ADD5}"/>
              </a:ext>
            </a:extLst>
          </p:cNvPr>
          <p:cNvSpPr>
            <a:spLocks noGrp="1"/>
          </p:cNvSpPr>
          <p:nvPr>
            <p:ph type="ctrTitle"/>
          </p:nvPr>
        </p:nvSpPr>
        <p:spPr>
          <a:xfrm>
            <a:off x="847621" y="2628104"/>
            <a:ext cx="6284700" cy="1077218"/>
          </a:xfrm>
          <a:prstGeom prst="rect">
            <a:avLst/>
          </a:prstGeom>
        </p:spPr>
        <p:txBody>
          <a:bodyPr wrap="square" anchor="t" anchorCtr="0">
            <a:spAutoFit/>
          </a:bodyPr>
          <a:lstStyle>
            <a:lvl1pPr algn="l">
              <a:lnSpc>
                <a:spcPct val="100000"/>
              </a:lnSpc>
              <a:defRPr lang="de-DE" sz="3000" b="1" kern="1200" dirty="0">
                <a:solidFill>
                  <a:srgbClr val="485766"/>
                </a:solidFill>
                <a:latin typeface="Arial" panose="020B0604020202020204" pitchFamily="34" charset="0"/>
                <a:ea typeface="+mn-ea"/>
                <a:cs typeface="Arial" panose="020B0604020202020204" pitchFamily="34" charset="0"/>
              </a:defRPr>
            </a:lvl1pPr>
          </a:lstStyle>
          <a:p>
            <a:r>
              <a:rPr lang="en-US" sz="3200" dirty="0"/>
              <a:t>Modernize your monolith</a:t>
            </a:r>
            <a:br>
              <a:rPr lang="en-US" sz="3200" dirty="0"/>
            </a:br>
            <a:r>
              <a:rPr lang="en-US" sz="3200" dirty="0"/>
              <a:t>in a cloud-native fashion</a:t>
            </a:r>
          </a:p>
        </p:txBody>
      </p:sp>
      <p:sp>
        <p:nvSpPr>
          <p:cNvPr id="4" name="TextBox 3">
            <a:extLst>
              <a:ext uri="{FF2B5EF4-FFF2-40B4-BE49-F238E27FC236}">
                <a16:creationId xmlns:a16="http://schemas.microsoft.com/office/drawing/2014/main" id="{9A5E0D9E-3700-3D41-959F-6C52C998D77D}"/>
              </a:ext>
            </a:extLst>
          </p:cNvPr>
          <p:cNvSpPr txBox="1"/>
          <p:nvPr/>
        </p:nvSpPr>
        <p:spPr>
          <a:xfrm>
            <a:off x="1722922" y="289720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28232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6E81-24E7-4E43-8FA5-495F919F1814}"/>
              </a:ext>
            </a:extLst>
          </p:cNvPr>
          <p:cNvSpPr>
            <a:spLocks noGrp="1"/>
          </p:cNvSpPr>
          <p:nvPr>
            <p:ph type="title"/>
          </p:nvPr>
        </p:nvSpPr>
        <p:spPr>
          <a:xfrm>
            <a:off x="225073" y="70161"/>
            <a:ext cx="10515600" cy="592592"/>
          </a:xfrm>
        </p:spPr>
        <p:txBody>
          <a:bodyPr anchor="t"/>
          <a:lstStyle/>
          <a:p>
            <a:pPr>
              <a:lnSpc>
                <a:spcPct val="150000"/>
              </a:lnSpc>
              <a:spcBef>
                <a:spcPts val="200"/>
              </a:spcBef>
            </a:pPr>
            <a:r>
              <a:rPr lang="en-US" sz="3200"/>
              <a:t>Console UI with functionality 1:1 available in CLI</a:t>
            </a:r>
          </a:p>
        </p:txBody>
      </p:sp>
      <p:pic>
        <p:nvPicPr>
          <p:cNvPr id="7" name="Content Placeholder 6">
            <a:extLst>
              <a:ext uri="{FF2B5EF4-FFF2-40B4-BE49-F238E27FC236}">
                <a16:creationId xmlns:a16="http://schemas.microsoft.com/office/drawing/2014/main" id="{5003AECF-3AE4-DA49-9C24-3E7130A9E067}"/>
              </a:ext>
            </a:extLst>
          </p:cNvPr>
          <p:cNvPicPr>
            <a:picLocks noGrp="1" noChangeAspect="1"/>
          </p:cNvPicPr>
          <p:nvPr>
            <p:ph sz="half" idx="2"/>
          </p:nvPr>
        </p:nvPicPr>
        <p:blipFill>
          <a:blip r:embed="rId3"/>
          <a:stretch>
            <a:fillRect/>
          </a:stretch>
        </p:blipFill>
        <p:spPr>
          <a:xfrm>
            <a:off x="1319852" y="984582"/>
            <a:ext cx="10279407" cy="4888835"/>
          </a:xfrm>
        </p:spPr>
      </p:pic>
    </p:spTree>
    <p:extLst>
      <p:ext uri="{BB962C8B-B14F-4D97-AF65-F5344CB8AC3E}">
        <p14:creationId xmlns:p14="http://schemas.microsoft.com/office/powerpoint/2010/main" val="328929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E305-9960-7945-A648-926385DCF358}"/>
              </a:ext>
            </a:extLst>
          </p:cNvPr>
          <p:cNvSpPr>
            <a:spLocks noGrp="1"/>
          </p:cNvSpPr>
          <p:nvPr>
            <p:ph type="title"/>
          </p:nvPr>
        </p:nvSpPr>
        <p:spPr>
          <a:xfrm>
            <a:off x="177646" y="267154"/>
            <a:ext cx="10515600" cy="1325563"/>
          </a:xfrm>
        </p:spPr>
        <p:txBody>
          <a:bodyPr anchor="t"/>
          <a:lstStyle/>
          <a:p>
            <a:r>
              <a:rPr lang="en-US" sz="3200" dirty="0">
                <a:latin typeface="Arial"/>
                <a:cs typeface="Arial"/>
              </a:rPr>
              <a:t>Baked-in docs</a:t>
            </a:r>
          </a:p>
        </p:txBody>
      </p:sp>
      <p:pic>
        <p:nvPicPr>
          <p:cNvPr id="9" name="Picture 8">
            <a:extLst>
              <a:ext uri="{FF2B5EF4-FFF2-40B4-BE49-F238E27FC236}">
                <a16:creationId xmlns:a16="http://schemas.microsoft.com/office/drawing/2014/main" id="{BB3E5F6F-9182-A34D-8B9A-86CAFD82210A}"/>
              </a:ext>
            </a:extLst>
          </p:cNvPr>
          <p:cNvPicPr>
            <a:picLocks noChangeAspect="1"/>
          </p:cNvPicPr>
          <p:nvPr/>
        </p:nvPicPr>
        <p:blipFill>
          <a:blip r:embed="rId3"/>
          <a:stretch>
            <a:fillRect/>
          </a:stretch>
        </p:blipFill>
        <p:spPr>
          <a:xfrm>
            <a:off x="4112700" y="269280"/>
            <a:ext cx="7886832" cy="5907243"/>
          </a:xfrm>
          <a:prstGeom prst="rect">
            <a:avLst/>
          </a:prstGeom>
        </p:spPr>
      </p:pic>
    </p:spTree>
    <p:extLst>
      <p:ext uri="{BB962C8B-B14F-4D97-AF65-F5344CB8AC3E}">
        <p14:creationId xmlns:p14="http://schemas.microsoft.com/office/powerpoint/2010/main" val="253702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E305-9960-7945-A648-926385DCF358}"/>
              </a:ext>
            </a:extLst>
          </p:cNvPr>
          <p:cNvSpPr>
            <a:spLocks noGrp="1"/>
          </p:cNvSpPr>
          <p:nvPr>
            <p:ph type="title"/>
          </p:nvPr>
        </p:nvSpPr>
        <p:spPr>
          <a:xfrm>
            <a:off x="62180" y="94682"/>
            <a:ext cx="3588336" cy="458546"/>
          </a:xfrm>
        </p:spPr>
        <p:txBody>
          <a:bodyPr anchor="t"/>
          <a:lstStyle/>
          <a:p>
            <a:r>
              <a:rPr lang="en-US" sz="3200" dirty="0">
                <a:latin typeface="Arial"/>
                <a:cs typeface="Arial"/>
              </a:rPr>
              <a:t>Contextual docs</a:t>
            </a:r>
          </a:p>
        </p:txBody>
      </p:sp>
      <p:pic>
        <p:nvPicPr>
          <p:cNvPr id="6" name="Picture 5">
            <a:extLst>
              <a:ext uri="{FF2B5EF4-FFF2-40B4-BE49-F238E27FC236}">
                <a16:creationId xmlns:a16="http://schemas.microsoft.com/office/drawing/2014/main" id="{03B323DC-9D70-374B-A062-4D8056E49D33}"/>
              </a:ext>
            </a:extLst>
          </p:cNvPr>
          <p:cNvPicPr>
            <a:picLocks noChangeAspect="1"/>
          </p:cNvPicPr>
          <p:nvPr/>
        </p:nvPicPr>
        <p:blipFill>
          <a:blip r:embed="rId3"/>
          <a:stretch>
            <a:fillRect/>
          </a:stretch>
        </p:blipFill>
        <p:spPr>
          <a:xfrm>
            <a:off x="3767328" y="725998"/>
            <a:ext cx="8112556" cy="5264785"/>
          </a:xfrm>
          <a:prstGeom prst="rect">
            <a:avLst/>
          </a:prstGeom>
        </p:spPr>
      </p:pic>
    </p:spTree>
    <p:extLst>
      <p:ext uri="{BB962C8B-B14F-4D97-AF65-F5344CB8AC3E}">
        <p14:creationId xmlns:p14="http://schemas.microsoft.com/office/powerpoint/2010/main" val="3966900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E305-9960-7945-A648-926385DCF358}"/>
              </a:ext>
            </a:extLst>
          </p:cNvPr>
          <p:cNvSpPr>
            <a:spLocks noGrp="1"/>
          </p:cNvSpPr>
          <p:nvPr>
            <p:ph type="title"/>
          </p:nvPr>
        </p:nvSpPr>
        <p:spPr>
          <a:xfrm>
            <a:off x="180218" y="137237"/>
            <a:ext cx="4611070" cy="458546"/>
          </a:xfrm>
        </p:spPr>
        <p:txBody>
          <a:bodyPr anchor="t"/>
          <a:lstStyle/>
          <a:p>
            <a:r>
              <a:rPr lang="en-US" sz="3200" dirty="0">
                <a:latin typeface="Arial"/>
                <a:cs typeface="Arial"/>
              </a:rPr>
              <a:t>Monitoring integration</a:t>
            </a:r>
          </a:p>
        </p:txBody>
      </p:sp>
      <p:pic>
        <p:nvPicPr>
          <p:cNvPr id="4" name="Picture 3">
            <a:extLst>
              <a:ext uri="{FF2B5EF4-FFF2-40B4-BE49-F238E27FC236}">
                <a16:creationId xmlns:a16="http://schemas.microsoft.com/office/drawing/2014/main" id="{6718317E-E5E2-7846-A78C-4B7558D692A0}"/>
              </a:ext>
            </a:extLst>
          </p:cNvPr>
          <p:cNvPicPr>
            <a:picLocks noChangeAspect="1"/>
          </p:cNvPicPr>
          <p:nvPr/>
        </p:nvPicPr>
        <p:blipFill>
          <a:blip r:embed="rId3"/>
          <a:stretch>
            <a:fillRect/>
          </a:stretch>
        </p:blipFill>
        <p:spPr>
          <a:xfrm>
            <a:off x="3085574" y="905993"/>
            <a:ext cx="9018636" cy="5273561"/>
          </a:xfrm>
          <a:prstGeom prst="rect">
            <a:avLst/>
          </a:prstGeom>
        </p:spPr>
      </p:pic>
    </p:spTree>
    <p:extLst>
      <p:ext uri="{BB962C8B-B14F-4D97-AF65-F5344CB8AC3E}">
        <p14:creationId xmlns:p14="http://schemas.microsoft.com/office/powerpoint/2010/main" val="1204324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2E305-9960-7945-A648-926385DCF358}"/>
              </a:ext>
            </a:extLst>
          </p:cNvPr>
          <p:cNvSpPr>
            <a:spLocks noGrp="1"/>
          </p:cNvSpPr>
          <p:nvPr>
            <p:ph type="title"/>
          </p:nvPr>
        </p:nvSpPr>
        <p:spPr>
          <a:xfrm>
            <a:off x="201990" y="191666"/>
            <a:ext cx="4447784" cy="458546"/>
          </a:xfrm>
        </p:spPr>
        <p:txBody>
          <a:bodyPr anchor="t"/>
          <a:lstStyle/>
          <a:p>
            <a:r>
              <a:rPr lang="en-US" sz="3200" dirty="0">
                <a:latin typeface="Arial"/>
                <a:cs typeface="Arial"/>
              </a:rPr>
              <a:t>Tracing integration</a:t>
            </a:r>
          </a:p>
        </p:txBody>
      </p:sp>
      <p:pic>
        <p:nvPicPr>
          <p:cNvPr id="5" name="Picture 4">
            <a:extLst>
              <a:ext uri="{FF2B5EF4-FFF2-40B4-BE49-F238E27FC236}">
                <a16:creationId xmlns:a16="http://schemas.microsoft.com/office/drawing/2014/main" id="{1832A0F4-63F6-284E-8FD6-52DEFD107247}"/>
              </a:ext>
            </a:extLst>
          </p:cNvPr>
          <p:cNvPicPr>
            <a:picLocks noChangeAspect="1"/>
          </p:cNvPicPr>
          <p:nvPr/>
        </p:nvPicPr>
        <p:blipFill>
          <a:blip r:embed="rId3"/>
          <a:stretch>
            <a:fillRect/>
          </a:stretch>
        </p:blipFill>
        <p:spPr>
          <a:xfrm>
            <a:off x="1991372" y="940191"/>
            <a:ext cx="9977609" cy="5090985"/>
          </a:xfrm>
          <a:prstGeom prst="rect">
            <a:avLst/>
          </a:prstGeom>
        </p:spPr>
      </p:pic>
    </p:spTree>
    <p:extLst>
      <p:ext uri="{BB962C8B-B14F-4D97-AF65-F5344CB8AC3E}">
        <p14:creationId xmlns:p14="http://schemas.microsoft.com/office/powerpoint/2010/main" val="3760063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6E81-24E7-4E43-8FA5-495F919F1814}"/>
              </a:ext>
            </a:extLst>
          </p:cNvPr>
          <p:cNvSpPr>
            <a:spLocks noGrp="1"/>
          </p:cNvSpPr>
          <p:nvPr>
            <p:ph type="title"/>
          </p:nvPr>
        </p:nvSpPr>
        <p:spPr>
          <a:xfrm>
            <a:off x="524102" y="507557"/>
            <a:ext cx="10515600" cy="592592"/>
          </a:xfrm>
        </p:spPr>
        <p:txBody>
          <a:bodyPr anchor="t"/>
          <a:lstStyle/>
          <a:p>
            <a:r>
              <a:rPr lang="en-US" sz="3200" dirty="0">
                <a:latin typeface="Arial"/>
                <a:cs typeface="Arial"/>
              </a:rPr>
              <a:t>Other benefits/features</a:t>
            </a:r>
            <a:endParaRPr lang="en-US" sz="3200" dirty="0"/>
          </a:p>
        </p:txBody>
      </p:sp>
      <p:sp>
        <p:nvSpPr>
          <p:cNvPr id="6" name="Content Placeholder 3">
            <a:extLst>
              <a:ext uri="{FF2B5EF4-FFF2-40B4-BE49-F238E27FC236}">
                <a16:creationId xmlns:a16="http://schemas.microsoft.com/office/drawing/2014/main" id="{6312525E-6996-49CA-946B-418132CC11EE}"/>
              </a:ext>
            </a:extLst>
          </p:cNvPr>
          <p:cNvSpPr>
            <a:spLocks noGrp="1"/>
          </p:cNvSpPr>
          <p:nvPr>
            <p:ph sz="half" idx="2"/>
          </p:nvPr>
        </p:nvSpPr>
        <p:spPr>
          <a:xfrm>
            <a:off x="730931" y="2047277"/>
            <a:ext cx="8528217" cy="2454819"/>
          </a:xfrm>
        </p:spPr>
        <p:txBody>
          <a:bodyPr anchor="t"/>
          <a:lstStyle/>
          <a:p>
            <a:pPr marL="285750" indent="-285750">
              <a:lnSpc>
                <a:spcPct val="150000"/>
              </a:lnSpc>
              <a:spcBef>
                <a:spcPts val="200"/>
              </a:spcBef>
              <a:buFont typeface="Arial" panose="020B0604020202020204" pitchFamily="34" charset="0"/>
              <a:buChar char="•"/>
            </a:pPr>
            <a:r>
              <a:rPr lang="en-US" sz="2000" dirty="0">
                <a:latin typeface="Arial"/>
                <a:cs typeface="Arial"/>
              </a:rPr>
              <a:t>Local development with Kyma lite on </a:t>
            </a:r>
            <a:r>
              <a:rPr lang="en-US" sz="2000" dirty="0" err="1">
                <a:latin typeface="Arial"/>
                <a:cs typeface="Arial"/>
              </a:rPr>
              <a:t>Minikube</a:t>
            </a:r>
            <a:endParaRPr lang="en-US" sz="2000" dirty="0">
              <a:latin typeface="Arial"/>
              <a:cs typeface="Arial"/>
            </a:endParaRPr>
          </a:p>
          <a:p>
            <a:pPr marL="285750" indent="-285750">
              <a:lnSpc>
                <a:spcPct val="150000"/>
              </a:lnSpc>
              <a:spcBef>
                <a:spcPts val="200"/>
              </a:spcBef>
              <a:buFont typeface="Arial" panose="020B0604020202020204" pitchFamily="34" charset="0"/>
              <a:buChar char="•"/>
            </a:pPr>
            <a:r>
              <a:rPr lang="en-US" sz="2000" dirty="0">
                <a:latin typeface="Arial"/>
                <a:cs typeface="Arial"/>
              </a:rPr>
              <a:t>Event bus with </a:t>
            </a:r>
            <a:r>
              <a:rPr lang="en-US" sz="2000" dirty="0" err="1">
                <a:latin typeface="Arial"/>
                <a:cs typeface="Arial"/>
              </a:rPr>
              <a:t>Knative</a:t>
            </a:r>
            <a:endParaRPr lang="en-US" sz="2000" dirty="0">
              <a:latin typeface="Arial"/>
              <a:cs typeface="Arial"/>
            </a:endParaRPr>
          </a:p>
          <a:p>
            <a:pPr marL="285750" indent="-285750">
              <a:lnSpc>
                <a:spcPct val="150000"/>
              </a:lnSpc>
              <a:spcBef>
                <a:spcPts val="200"/>
              </a:spcBef>
              <a:buFont typeface="Arial" panose="020B0604020202020204" pitchFamily="34" charset="0"/>
              <a:buChar char="•"/>
            </a:pPr>
            <a:r>
              <a:rPr lang="en-US" sz="2000" dirty="0">
                <a:latin typeface="Arial"/>
                <a:cs typeface="Arial"/>
              </a:rPr>
              <a:t>Micro API Gateway with </a:t>
            </a:r>
            <a:r>
              <a:rPr lang="en-US" sz="2000" dirty="0" err="1">
                <a:latin typeface="Arial"/>
                <a:cs typeface="Arial"/>
              </a:rPr>
              <a:t>Istio</a:t>
            </a:r>
            <a:endParaRPr lang="en-US" sz="2000" dirty="0">
              <a:latin typeface="Arial"/>
              <a:cs typeface="Arial"/>
            </a:endParaRPr>
          </a:p>
          <a:p>
            <a:pPr marL="285750" indent="-285750">
              <a:lnSpc>
                <a:spcPct val="150000"/>
              </a:lnSpc>
              <a:spcBef>
                <a:spcPts val="200"/>
              </a:spcBef>
              <a:buFont typeface="Arial" panose="020B0604020202020204" pitchFamily="34" charset="0"/>
              <a:buChar char="•"/>
            </a:pPr>
            <a:r>
              <a:rPr lang="en-US" sz="2000" dirty="0">
                <a:latin typeface="Arial"/>
                <a:cs typeface="Arial"/>
              </a:rPr>
              <a:t>UI extensibility with </a:t>
            </a:r>
            <a:r>
              <a:rPr lang="en-US" sz="2000" dirty="0" err="1">
                <a:latin typeface="Arial"/>
                <a:cs typeface="Arial"/>
              </a:rPr>
              <a:t>microfrontend</a:t>
            </a:r>
            <a:r>
              <a:rPr lang="en-US" sz="2000" dirty="0">
                <a:latin typeface="Arial"/>
                <a:cs typeface="Arial"/>
              </a:rPr>
              <a:t> approach with Luigi</a:t>
            </a:r>
          </a:p>
          <a:p>
            <a:pPr marL="285750" indent="-285750">
              <a:lnSpc>
                <a:spcPct val="150000"/>
              </a:lnSpc>
              <a:spcBef>
                <a:spcPts val="200"/>
              </a:spcBef>
              <a:buFont typeface="Arial" panose="020B0604020202020204" pitchFamily="34" charset="0"/>
              <a:buChar char="•"/>
            </a:pPr>
            <a:r>
              <a:rPr lang="en-US" sz="2000" dirty="0">
                <a:latin typeface="Arial"/>
                <a:cs typeface="Arial"/>
              </a:rPr>
              <a:t>Assets store with </a:t>
            </a:r>
            <a:r>
              <a:rPr lang="en-US" sz="2000" dirty="0" err="1">
                <a:latin typeface="Arial"/>
                <a:cs typeface="Arial"/>
              </a:rPr>
              <a:t>Minio</a:t>
            </a:r>
            <a:endParaRPr lang="en-US" sz="2000" dirty="0">
              <a:latin typeface="Arial"/>
              <a:cs typeface="Arial"/>
            </a:endParaRPr>
          </a:p>
          <a:p>
            <a:pPr marL="285750" indent="-285750">
              <a:lnSpc>
                <a:spcPct val="150000"/>
              </a:lnSpc>
              <a:spcBef>
                <a:spcPts val="200"/>
              </a:spcBef>
              <a:buFont typeface="Arial" panose="020B0604020202020204" pitchFamily="34" charset="0"/>
              <a:buChar char="•"/>
            </a:pPr>
            <a:r>
              <a:rPr lang="en-US" sz="2000" dirty="0">
                <a:latin typeface="Arial"/>
                <a:cs typeface="Arial"/>
              </a:rPr>
              <a:t>Helm broker for easy exposure of helm charts in Service Catalog</a:t>
            </a:r>
          </a:p>
        </p:txBody>
      </p:sp>
    </p:spTree>
    <p:extLst>
      <p:ext uri="{BB962C8B-B14F-4D97-AF65-F5344CB8AC3E}">
        <p14:creationId xmlns:p14="http://schemas.microsoft.com/office/powerpoint/2010/main" val="121127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73EC-98EF-4CB4-8698-A93F36793AFC}"/>
              </a:ext>
            </a:extLst>
          </p:cNvPr>
          <p:cNvSpPr>
            <a:spLocks noGrp="1"/>
          </p:cNvSpPr>
          <p:nvPr>
            <p:ph type="title"/>
          </p:nvPr>
        </p:nvSpPr>
        <p:spPr>
          <a:xfrm>
            <a:off x="556759" y="386896"/>
            <a:ext cx="5933177" cy="595989"/>
          </a:xfrm>
        </p:spPr>
        <p:txBody>
          <a:bodyPr anchor="t"/>
          <a:lstStyle/>
          <a:p>
            <a:r>
              <a:rPr lang="en-US" sz="3200" dirty="0">
                <a:latin typeface="Arial"/>
                <a:cs typeface="Arial"/>
              </a:rPr>
              <a:t>Kyma donation initiatives</a:t>
            </a:r>
          </a:p>
        </p:txBody>
      </p:sp>
      <p:pic>
        <p:nvPicPr>
          <p:cNvPr id="7" name="Picture 6" descr="A black sign with white letters&#10;&#10;Description generated with high confidence">
            <a:extLst>
              <a:ext uri="{FF2B5EF4-FFF2-40B4-BE49-F238E27FC236}">
                <a16:creationId xmlns:a16="http://schemas.microsoft.com/office/drawing/2014/main" id="{D7B15D20-211E-4268-ABFF-9B3EE0131F7D}"/>
              </a:ext>
            </a:extLst>
          </p:cNvPr>
          <p:cNvPicPr>
            <a:picLocks noChangeAspect="1"/>
          </p:cNvPicPr>
          <p:nvPr/>
        </p:nvPicPr>
        <p:blipFill>
          <a:blip r:embed="rId3"/>
          <a:stretch>
            <a:fillRect/>
          </a:stretch>
        </p:blipFill>
        <p:spPr>
          <a:xfrm>
            <a:off x="4524076" y="2667863"/>
            <a:ext cx="3280336" cy="1778665"/>
          </a:xfrm>
          <a:prstGeom prst="rect">
            <a:avLst/>
          </a:prstGeom>
        </p:spPr>
      </p:pic>
      <p:sp>
        <p:nvSpPr>
          <p:cNvPr id="8" name="Content Placeholder 3">
            <a:extLst>
              <a:ext uri="{FF2B5EF4-FFF2-40B4-BE49-F238E27FC236}">
                <a16:creationId xmlns:a16="http://schemas.microsoft.com/office/drawing/2014/main" id="{B54ACAAF-EC97-4D33-B7F0-C94F233877C2}"/>
              </a:ext>
            </a:extLst>
          </p:cNvPr>
          <p:cNvSpPr>
            <a:spLocks noGrp="1"/>
          </p:cNvSpPr>
          <p:nvPr>
            <p:ph sz="half" idx="2"/>
          </p:nvPr>
        </p:nvSpPr>
        <p:spPr>
          <a:xfrm>
            <a:off x="561400" y="1815640"/>
            <a:ext cx="3366277" cy="484006"/>
          </a:xfrm>
        </p:spPr>
        <p:txBody>
          <a:bodyPr/>
          <a:lstStyle/>
          <a:p>
            <a:pPr>
              <a:lnSpc>
                <a:spcPct val="150000"/>
              </a:lnSpc>
              <a:spcBef>
                <a:spcPts val="200"/>
              </a:spcBef>
            </a:pPr>
            <a:r>
              <a:rPr lang="en-US" sz="1800" b="1" err="1"/>
              <a:t>Knative</a:t>
            </a:r>
            <a:r>
              <a:rPr lang="en-US" sz="1800" b="1"/>
              <a:t> joined development</a:t>
            </a:r>
            <a:endParaRPr lang="en-US" sz="1600"/>
          </a:p>
        </p:txBody>
      </p:sp>
      <p:sp>
        <p:nvSpPr>
          <p:cNvPr id="9" name="Content Placeholder 3">
            <a:extLst>
              <a:ext uri="{FF2B5EF4-FFF2-40B4-BE49-F238E27FC236}">
                <a16:creationId xmlns:a16="http://schemas.microsoft.com/office/drawing/2014/main" id="{75098C20-1688-493B-AD24-3B049A9BEFA5}"/>
              </a:ext>
            </a:extLst>
          </p:cNvPr>
          <p:cNvSpPr txBox="1">
            <a:spLocks/>
          </p:cNvSpPr>
          <p:nvPr/>
        </p:nvSpPr>
        <p:spPr>
          <a:xfrm>
            <a:off x="4862050" y="1838812"/>
            <a:ext cx="3058234" cy="678559"/>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rgbClr val="485766"/>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485766"/>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rgbClr val="4857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00"/>
              </a:spcBef>
            </a:pPr>
            <a:r>
              <a:rPr lang="en-US" sz="1800" b="1" err="1"/>
              <a:t>AsyncAPI</a:t>
            </a:r>
            <a:r>
              <a:rPr lang="en-US" sz="1800" b="1"/>
              <a:t> involvement</a:t>
            </a:r>
            <a:endParaRPr lang="en-US" sz="1600"/>
          </a:p>
        </p:txBody>
      </p:sp>
      <p:pic>
        <p:nvPicPr>
          <p:cNvPr id="3" name="Picture 3" descr="A close up of a sign&#10;&#10;Description generated with very high confidence">
            <a:extLst>
              <a:ext uri="{FF2B5EF4-FFF2-40B4-BE49-F238E27FC236}">
                <a16:creationId xmlns:a16="http://schemas.microsoft.com/office/drawing/2014/main" id="{88E9AD6B-7AA9-4438-9BC7-1FE53999A3AC}"/>
              </a:ext>
            </a:extLst>
          </p:cNvPr>
          <p:cNvPicPr>
            <a:picLocks noChangeAspect="1"/>
          </p:cNvPicPr>
          <p:nvPr/>
        </p:nvPicPr>
        <p:blipFill>
          <a:blip r:embed="rId4"/>
          <a:stretch>
            <a:fillRect/>
          </a:stretch>
        </p:blipFill>
        <p:spPr>
          <a:xfrm>
            <a:off x="914400" y="2596140"/>
            <a:ext cx="2743200" cy="2216953"/>
          </a:xfrm>
          <a:prstGeom prst="rect">
            <a:avLst/>
          </a:prstGeom>
        </p:spPr>
      </p:pic>
      <p:pic>
        <p:nvPicPr>
          <p:cNvPr id="5" name="Picture 9" descr="A close up of a logo&#10;&#10;Description generated with high confidence">
            <a:extLst>
              <a:ext uri="{FF2B5EF4-FFF2-40B4-BE49-F238E27FC236}">
                <a16:creationId xmlns:a16="http://schemas.microsoft.com/office/drawing/2014/main" id="{3A739A62-897C-46A4-8330-5985D84ABCF8}"/>
              </a:ext>
            </a:extLst>
          </p:cNvPr>
          <p:cNvPicPr>
            <a:picLocks noChangeAspect="1"/>
          </p:cNvPicPr>
          <p:nvPr/>
        </p:nvPicPr>
        <p:blipFill>
          <a:blip r:embed="rId5"/>
          <a:stretch>
            <a:fillRect/>
          </a:stretch>
        </p:blipFill>
        <p:spPr>
          <a:xfrm>
            <a:off x="8461443" y="2428445"/>
            <a:ext cx="3351178" cy="1579576"/>
          </a:xfrm>
          <a:prstGeom prst="rect">
            <a:avLst/>
          </a:prstGeom>
        </p:spPr>
      </p:pic>
      <p:sp>
        <p:nvSpPr>
          <p:cNvPr id="11" name="Content Placeholder 3">
            <a:extLst>
              <a:ext uri="{FF2B5EF4-FFF2-40B4-BE49-F238E27FC236}">
                <a16:creationId xmlns:a16="http://schemas.microsoft.com/office/drawing/2014/main" id="{D59B391B-8EA7-48C0-B8AE-3DAFC1DB0CDA}"/>
              </a:ext>
            </a:extLst>
          </p:cNvPr>
          <p:cNvSpPr txBox="1">
            <a:spLocks/>
          </p:cNvSpPr>
          <p:nvPr/>
        </p:nvSpPr>
        <p:spPr>
          <a:xfrm>
            <a:off x="8461284" y="1822598"/>
            <a:ext cx="3577042" cy="678559"/>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rgbClr val="485766"/>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485766"/>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rgbClr val="4857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00"/>
              </a:spcBef>
            </a:pPr>
            <a:r>
              <a:rPr lang="en-US" sz="1800" b="1">
                <a:latin typeface="Arial"/>
                <a:cs typeface="Arial"/>
              </a:rPr>
              <a:t>Service Catalog SIG members</a:t>
            </a:r>
            <a:endParaRPr lang="en-US"/>
          </a:p>
        </p:txBody>
      </p:sp>
    </p:spTree>
    <p:extLst>
      <p:ext uri="{BB962C8B-B14F-4D97-AF65-F5344CB8AC3E}">
        <p14:creationId xmlns:p14="http://schemas.microsoft.com/office/powerpoint/2010/main" val="178894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3152-6A12-42A2-B5BC-F0A53BCC5C52}"/>
              </a:ext>
            </a:extLst>
          </p:cNvPr>
          <p:cNvSpPr>
            <a:spLocks noGrp="1"/>
          </p:cNvSpPr>
          <p:nvPr>
            <p:ph type="title"/>
          </p:nvPr>
        </p:nvSpPr>
        <p:spPr>
          <a:xfrm>
            <a:off x="586175" y="486027"/>
            <a:ext cx="6382503" cy="482500"/>
          </a:xfrm>
        </p:spPr>
        <p:txBody>
          <a:bodyPr anchor="t"/>
          <a:lstStyle/>
          <a:p>
            <a:r>
              <a:rPr lang="en-US" sz="3200" dirty="0">
                <a:latin typeface="Arial"/>
                <a:cs typeface="Arial"/>
              </a:rPr>
              <a:t>Become a Contributor</a:t>
            </a:r>
            <a:endParaRPr lang="en-US" sz="3200" dirty="0"/>
          </a:p>
        </p:txBody>
      </p:sp>
      <p:sp>
        <p:nvSpPr>
          <p:cNvPr id="6" name="Content Placeholder 3">
            <a:extLst>
              <a:ext uri="{FF2B5EF4-FFF2-40B4-BE49-F238E27FC236}">
                <a16:creationId xmlns:a16="http://schemas.microsoft.com/office/drawing/2014/main" id="{C15E66D2-682F-48D0-9A97-EEE4747EC9A6}"/>
              </a:ext>
            </a:extLst>
          </p:cNvPr>
          <p:cNvSpPr>
            <a:spLocks noGrp="1"/>
          </p:cNvSpPr>
          <p:nvPr>
            <p:ph sz="half" idx="2"/>
          </p:nvPr>
        </p:nvSpPr>
        <p:spPr>
          <a:xfrm>
            <a:off x="575289" y="3079470"/>
            <a:ext cx="9385516" cy="873112"/>
          </a:xfrm>
        </p:spPr>
        <p:txBody>
          <a:bodyPr anchor="t"/>
          <a:lstStyle/>
          <a:p>
            <a:pPr marL="285750" indent="-285750">
              <a:spcBef>
                <a:spcPts val="200"/>
              </a:spcBef>
              <a:buChar char="•"/>
            </a:pPr>
            <a:r>
              <a:rPr lang="en-US" sz="1800">
                <a:latin typeface="Arial"/>
                <a:cs typeface="Arial"/>
              </a:rPr>
              <a:t>Join the SIG CORE - </a:t>
            </a:r>
            <a:r>
              <a:rPr lang="en-US" sz="1800">
                <a:latin typeface="Arial"/>
                <a:cs typeface="Arial"/>
                <a:hlinkClick r:id="rId3"/>
              </a:rPr>
              <a:t>https://github.com/kyma-project/community/tree/master/sig-and-wg/sig-core</a:t>
            </a:r>
            <a:r>
              <a:rPr lang="en-US" sz="1800">
                <a:latin typeface="Arial"/>
                <a:cs typeface="Arial"/>
              </a:rPr>
              <a:t> </a:t>
            </a:r>
            <a:endParaRPr lang="en-US" sz="1800"/>
          </a:p>
          <a:p>
            <a:pPr marL="285750" indent="-285750">
              <a:lnSpc>
                <a:spcPct val="150000"/>
              </a:lnSpc>
              <a:spcBef>
                <a:spcPts val="200"/>
              </a:spcBef>
              <a:buFont typeface="Arial" panose="020B0604020202020204" pitchFamily="34" charset="0"/>
              <a:buChar char="•"/>
            </a:pPr>
            <a:endParaRPr lang="en-US" sz="1800"/>
          </a:p>
          <a:p>
            <a:pPr marL="285750" indent="-285750">
              <a:lnSpc>
                <a:spcPct val="150000"/>
              </a:lnSpc>
              <a:spcBef>
                <a:spcPts val="200"/>
              </a:spcBef>
              <a:buFont typeface="Arial" panose="020B0604020202020204" pitchFamily="34" charset="0"/>
              <a:buChar char="•"/>
            </a:pPr>
            <a:endParaRPr lang="en-US" sz="1800"/>
          </a:p>
        </p:txBody>
      </p:sp>
      <p:pic>
        <p:nvPicPr>
          <p:cNvPr id="3" name="Picture 2" descr="See the source image">
            <a:extLst>
              <a:ext uri="{FF2B5EF4-FFF2-40B4-BE49-F238E27FC236}">
                <a16:creationId xmlns:a16="http://schemas.microsoft.com/office/drawing/2014/main" id="{1A5C2100-4752-4ECF-BD09-1FF8637E9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441" y="1271572"/>
            <a:ext cx="2243447" cy="22434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 close up of a logo&#10;&#10;Description generated with very high confidence">
            <a:extLst>
              <a:ext uri="{FF2B5EF4-FFF2-40B4-BE49-F238E27FC236}">
                <a16:creationId xmlns:a16="http://schemas.microsoft.com/office/drawing/2014/main" id="{31518710-16E4-4736-9CFE-D2978CAFFA30}"/>
              </a:ext>
            </a:extLst>
          </p:cNvPr>
          <p:cNvPicPr>
            <a:picLocks noChangeAspect="1"/>
          </p:cNvPicPr>
          <p:nvPr/>
        </p:nvPicPr>
        <p:blipFill>
          <a:blip r:embed="rId5"/>
          <a:stretch>
            <a:fillRect/>
          </a:stretch>
        </p:blipFill>
        <p:spPr>
          <a:xfrm>
            <a:off x="10034081" y="3429695"/>
            <a:ext cx="1819073" cy="1819073"/>
          </a:xfrm>
          <a:prstGeom prst="rect">
            <a:avLst/>
          </a:prstGeom>
        </p:spPr>
      </p:pic>
      <p:sp>
        <p:nvSpPr>
          <p:cNvPr id="8" name="TextBox 7">
            <a:extLst>
              <a:ext uri="{FF2B5EF4-FFF2-40B4-BE49-F238E27FC236}">
                <a16:creationId xmlns:a16="http://schemas.microsoft.com/office/drawing/2014/main" id="{98140463-B125-46C8-9EA0-B4E16B1ADB99}"/>
              </a:ext>
            </a:extLst>
          </p:cNvPr>
          <p:cNvSpPr txBox="1"/>
          <p:nvPr/>
        </p:nvSpPr>
        <p:spPr>
          <a:xfrm>
            <a:off x="580033" y="4155690"/>
            <a:ext cx="8952688"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485766"/>
                </a:solidFill>
                <a:latin typeface="Arial"/>
              </a:rPr>
              <a:t>Contact the </a:t>
            </a:r>
            <a:r>
              <a:rPr lang="en-US" err="1">
                <a:solidFill>
                  <a:srgbClr val="485766"/>
                </a:solidFill>
                <a:latin typeface="Arial"/>
              </a:rPr>
              <a:t>Kyma</a:t>
            </a:r>
            <a:r>
              <a:rPr lang="en-US">
                <a:solidFill>
                  <a:srgbClr val="485766"/>
                </a:solidFill>
                <a:latin typeface="Arial"/>
              </a:rPr>
              <a:t> team directly on Slack - </a:t>
            </a:r>
            <a:r>
              <a:rPr lang="en-US">
                <a:solidFill>
                  <a:srgbClr val="0563C1"/>
                </a:solidFill>
                <a:latin typeface="Arial"/>
                <a:cs typeface="Arial"/>
                <a:hlinkClick r:id="rId6"/>
              </a:rPr>
              <a:t>slack.kyma-project.io</a:t>
            </a:r>
            <a:r>
              <a:rPr lang="en-US">
                <a:latin typeface="Arial"/>
                <a:cs typeface="Arial"/>
              </a:rPr>
              <a:t>​</a:t>
            </a:r>
            <a:endParaRPr lang="en-US">
              <a:cs typeface="Calibri" panose="020F0502020204030204"/>
            </a:endParaRPr>
          </a:p>
        </p:txBody>
      </p:sp>
      <p:sp>
        <p:nvSpPr>
          <p:cNvPr id="9" name="TextBox 8">
            <a:extLst>
              <a:ext uri="{FF2B5EF4-FFF2-40B4-BE49-F238E27FC236}">
                <a16:creationId xmlns:a16="http://schemas.microsoft.com/office/drawing/2014/main" id="{61CFD424-733E-459C-9085-7D5EEE0BB212}"/>
              </a:ext>
            </a:extLst>
          </p:cNvPr>
          <p:cNvSpPr txBox="1"/>
          <p:nvPr/>
        </p:nvSpPr>
        <p:spPr>
          <a:xfrm>
            <a:off x="580033" y="2088563"/>
            <a:ext cx="870949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485766"/>
                </a:solidFill>
                <a:latin typeface="Arial"/>
              </a:rPr>
              <a:t>Request a feature or report a bug - </a:t>
            </a:r>
            <a:r>
              <a:rPr lang="en-US">
                <a:solidFill>
                  <a:srgbClr val="0563C1"/>
                </a:solidFill>
                <a:latin typeface="Arial"/>
                <a:cs typeface="Arial"/>
                <a:hlinkClick r:id="rId7"/>
              </a:rPr>
              <a:t>https://github.com/kyma-project/kyma/</a:t>
            </a:r>
            <a:endParaRPr lang="en-US">
              <a:cs typeface="Calibri" panose="020F0502020204030204"/>
            </a:endParaRPr>
          </a:p>
        </p:txBody>
      </p:sp>
    </p:spTree>
    <p:extLst>
      <p:ext uri="{BB962C8B-B14F-4D97-AF65-F5344CB8AC3E}">
        <p14:creationId xmlns:p14="http://schemas.microsoft.com/office/powerpoint/2010/main" val="31774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13D0-66A2-41EA-86B7-FE6A23EFD1A6}"/>
              </a:ext>
            </a:extLst>
          </p:cNvPr>
          <p:cNvSpPr>
            <a:spLocks noGrp="1"/>
          </p:cNvSpPr>
          <p:nvPr>
            <p:ph type="title"/>
          </p:nvPr>
        </p:nvSpPr>
        <p:spPr>
          <a:xfrm>
            <a:off x="296518" y="337544"/>
            <a:ext cx="10307183" cy="693266"/>
          </a:xfrm>
        </p:spPr>
        <p:txBody>
          <a:bodyPr anchor="t"/>
          <a:lstStyle/>
          <a:p>
            <a:r>
              <a:rPr lang="en-US" sz="3200" b="0">
                <a:latin typeface="+mn-lt"/>
                <a:cs typeface="Arial"/>
              </a:rPr>
              <a:t>Learn more on </a:t>
            </a:r>
            <a:r>
              <a:rPr lang="en-US" sz="3200" b="0">
                <a:solidFill>
                  <a:srgbClr val="0070C0"/>
                </a:solidFill>
                <a:latin typeface="+mn-lt"/>
                <a:cs typeface="Arial"/>
                <a:hlinkClick r:id="rId3"/>
              </a:rPr>
              <a:t>https://kyma-project.io</a:t>
            </a:r>
            <a:r>
              <a:rPr lang="en-US" sz="3200" b="0">
                <a:solidFill>
                  <a:srgbClr val="0070C0"/>
                </a:solidFill>
                <a:latin typeface="+mn-lt"/>
                <a:cs typeface="Arial"/>
              </a:rPr>
              <a:t> </a:t>
            </a:r>
            <a:endParaRPr lang="en-US" sz="3200" b="0">
              <a:solidFill>
                <a:srgbClr val="0070C0"/>
              </a:solidFill>
              <a:latin typeface="+mn-lt"/>
            </a:endParaRPr>
          </a:p>
        </p:txBody>
      </p:sp>
      <p:pic>
        <p:nvPicPr>
          <p:cNvPr id="6" name="Picture 7" descr="A close up of graphics&#10;&#10;Description generated with high confidence">
            <a:extLst>
              <a:ext uri="{FF2B5EF4-FFF2-40B4-BE49-F238E27FC236}">
                <a16:creationId xmlns:a16="http://schemas.microsoft.com/office/drawing/2014/main" id="{3823B6CA-F748-489F-8897-6D9B6BAC6A5A}"/>
              </a:ext>
            </a:extLst>
          </p:cNvPr>
          <p:cNvPicPr>
            <a:picLocks noChangeAspect="1"/>
          </p:cNvPicPr>
          <p:nvPr/>
        </p:nvPicPr>
        <p:blipFill>
          <a:blip r:embed="rId4"/>
          <a:stretch>
            <a:fillRect/>
          </a:stretch>
        </p:blipFill>
        <p:spPr>
          <a:xfrm>
            <a:off x="1435033" y="2004428"/>
            <a:ext cx="3458162" cy="2740287"/>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F2A5CF40-4DEB-46FD-A90E-EE01DFD50396}"/>
              </a:ext>
            </a:extLst>
          </p:cNvPr>
          <p:cNvPicPr>
            <a:picLocks noChangeAspect="1"/>
          </p:cNvPicPr>
          <p:nvPr/>
        </p:nvPicPr>
        <p:blipFill rotWithShape="1">
          <a:blip r:embed="rId5"/>
          <a:srcRect l="25212" r="51192"/>
          <a:stretch/>
        </p:blipFill>
        <p:spPr>
          <a:xfrm>
            <a:off x="6602685" y="1813693"/>
            <a:ext cx="534507" cy="599395"/>
          </a:xfrm>
          <a:prstGeom prst="rect">
            <a:avLst/>
          </a:prstGeom>
        </p:spPr>
      </p:pic>
      <p:pic>
        <p:nvPicPr>
          <p:cNvPr id="8" name="Picture 7" descr="A close up of a logo&#10;&#10;Description generated with high confidence">
            <a:extLst>
              <a:ext uri="{FF2B5EF4-FFF2-40B4-BE49-F238E27FC236}">
                <a16:creationId xmlns:a16="http://schemas.microsoft.com/office/drawing/2014/main" id="{0CDC00D7-B660-4C75-9C5C-36C8BD0DEE29}"/>
              </a:ext>
            </a:extLst>
          </p:cNvPr>
          <p:cNvPicPr>
            <a:picLocks noChangeAspect="1"/>
          </p:cNvPicPr>
          <p:nvPr/>
        </p:nvPicPr>
        <p:blipFill rotWithShape="1">
          <a:blip r:embed="rId5"/>
          <a:srcRect l="51660" r="25986"/>
          <a:stretch/>
        </p:blipFill>
        <p:spPr>
          <a:xfrm>
            <a:off x="6582523" y="4165377"/>
            <a:ext cx="534507" cy="630378"/>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F1B988EF-0A39-4CD8-ADC2-4B254206EF3F}"/>
              </a:ext>
            </a:extLst>
          </p:cNvPr>
          <p:cNvPicPr>
            <a:picLocks noChangeAspect="1"/>
          </p:cNvPicPr>
          <p:nvPr/>
        </p:nvPicPr>
        <p:blipFill rotWithShape="1">
          <a:blip r:embed="rId5"/>
          <a:srcRect l="77012"/>
          <a:stretch/>
        </p:blipFill>
        <p:spPr>
          <a:xfrm>
            <a:off x="6588251" y="2582071"/>
            <a:ext cx="534507" cy="614082"/>
          </a:xfrm>
          <a:prstGeom prst="rect">
            <a:avLst/>
          </a:prstGeom>
        </p:spPr>
      </p:pic>
      <p:pic>
        <p:nvPicPr>
          <p:cNvPr id="10" name="Picture 9">
            <a:extLst>
              <a:ext uri="{FF2B5EF4-FFF2-40B4-BE49-F238E27FC236}">
                <a16:creationId xmlns:a16="http://schemas.microsoft.com/office/drawing/2014/main" id="{3C1BE42D-C55E-4F8F-A63D-EDC5826D8F6B}"/>
              </a:ext>
            </a:extLst>
          </p:cNvPr>
          <p:cNvPicPr>
            <a:picLocks noChangeAspect="1"/>
          </p:cNvPicPr>
          <p:nvPr/>
        </p:nvPicPr>
        <p:blipFill rotWithShape="1">
          <a:blip r:embed="rId6"/>
          <a:srcRect l="24152" r="24149"/>
          <a:stretch/>
        </p:blipFill>
        <p:spPr>
          <a:xfrm>
            <a:off x="6602685" y="3376734"/>
            <a:ext cx="474929" cy="461570"/>
          </a:xfrm>
          <a:prstGeom prst="rect">
            <a:avLst/>
          </a:prstGeom>
        </p:spPr>
      </p:pic>
      <p:sp>
        <p:nvSpPr>
          <p:cNvPr id="11" name="TextBox 10">
            <a:extLst>
              <a:ext uri="{FF2B5EF4-FFF2-40B4-BE49-F238E27FC236}">
                <a16:creationId xmlns:a16="http://schemas.microsoft.com/office/drawing/2014/main" id="{6C31CE41-2D69-4CA6-B7EB-E77446984802}"/>
              </a:ext>
            </a:extLst>
          </p:cNvPr>
          <p:cNvSpPr txBox="1"/>
          <p:nvPr/>
        </p:nvSpPr>
        <p:spPr>
          <a:xfrm>
            <a:off x="6573192" y="3831896"/>
            <a:ext cx="701722" cy="230832"/>
          </a:xfrm>
          <a:prstGeom prst="rect">
            <a:avLst/>
          </a:prstGeom>
          <a:noFill/>
        </p:spPr>
        <p:txBody>
          <a:bodyPr wrap="square" rtlCol="0" anchor="t">
            <a:spAutoFit/>
          </a:bodyPr>
          <a:lstStyle/>
          <a:p>
            <a:r>
              <a:rPr lang="de-DE" sz="900">
                <a:solidFill>
                  <a:srgbClr val="0070C0"/>
                </a:solidFill>
              </a:rPr>
              <a:t>YouTube</a:t>
            </a:r>
            <a:endParaRPr lang="de-DE" sz="900">
              <a:solidFill>
                <a:srgbClr val="0070C0"/>
              </a:solidFill>
              <a:cs typeface="Calibri"/>
            </a:endParaRPr>
          </a:p>
        </p:txBody>
      </p:sp>
      <p:pic>
        <p:nvPicPr>
          <p:cNvPr id="12" name="Picture 7">
            <a:extLst>
              <a:ext uri="{FF2B5EF4-FFF2-40B4-BE49-F238E27FC236}">
                <a16:creationId xmlns:a16="http://schemas.microsoft.com/office/drawing/2014/main" id="{F73C1F86-1CE0-4AA5-9D55-9E810FE8ACEA}"/>
              </a:ext>
            </a:extLst>
          </p:cNvPr>
          <p:cNvPicPr>
            <a:picLocks noChangeAspect="1"/>
          </p:cNvPicPr>
          <p:nvPr/>
        </p:nvPicPr>
        <p:blipFill>
          <a:blip r:embed="rId7"/>
          <a:stretch>
            <a:fillRect/>
          </a:stretch>
        </p:blipFill>
        <p:spPr>
          <a:xfrm>
            <a:off x="6632657" y="4923779"/>
            <a:ext cx="452308" cy="615778"/>
          </a:xfrm>
          <a:prstGeom prst="rect">
            <a:avLst/>
          </a:prstGeom>
        </p:spPr>
      </p:pic>
      <p:sp>
        <p:nvSpPr>
          <p:cNvPr id="13" name="Rectangle 12">
            <a:extLst>
              <a:ext uri="{FF2B5EF4-FFF2-40B4-BE49-F238E27FC236}">
                <a16:creationId xmlns:a16="http://schemas.microsoft.com/office/drawing/2014/main" id="{18D4398C-4C18-4D9D-AA90-ECC81E8D4D48}"/>
              </a:ext>
            </a:extLst>
          </p:cNvPr>
          <p:cNvSpPr/>
          <p:nvPr/>
        </p:nvSpPr>
        <p:spPr>
          <a:xfrm>
            <a:off x="7137192" y="1824034"/>
            <a:ext cx="1559529" cy="369332"/>
          </a:xfrm>
          <a:prstGeom prst="rect">
            <a:avLst/>
          </a:prstGeom>
        </p:spPr>
        <p:txBody>
          <a:bodyPr wrap="none">
            <a:spAutoFit/>
          </a:bodyPr>
          <a:lstStyle/>
          <a:p>
            <a:r>
              <a:rPr lang="de-DE">
                <a:solidFill>
                  <a:srgbClr val="0070C0"/>
                </a:solidFill>
                <a:hlinkClick r:id="rId8">
                  <a:extLst>
                    <a:ext uri="{A12FA001-AC4F-418D-AE19-62706E023703}">
                      <ahyp:hlinkClr xmlns:ahyp="http://schemas.microsoft.com/office/drawing/2018/hyperlinkcolor" val="tx"/>
                    </a:ext>
                  </a:extLst>
                </a:hlinkClick>
              </a:rPr>
              <a:t>@kymaproject</a:t>
            </a:r>
            <a:endParaRPr lang="de-DE">
              <a:solidFill>
                <a:srgbClr val="0070C0"/>
              </a:solidFill>
            </a:endParaRPr>
          </a:p>
        </p:txBody>
      </p:sp>
      <p:sp>
        <p:nvSpPr>
          <p:cNvPr id="14" name="Rectangle 13">
            <a:extLst>
              <a:ext uri="{FF2B5EF4-FFF2-40B4-BE49-F238E27FC236}">
                <a16:creationId xmlns:a16="http://schemas.microsoft.com/office/drawing/2014/main" id="{A01354E1-8C5C-4A2E-935F-5B3768BECFE9}"/>
              </a:ext>
            </a:extLst>
          </p:cNvPr>
          <p:cNvSpPr/>
          <p:nvPr/>
        </p:nvSpPr>
        <p:spPr>
          <a:xfrm>
            <a:off x="7137192" y="2566626"/>
            <a:ext cx="2592441" cy="369332"/>
          </a:xfrm>
          <a:prstGeom prst="rect">
            <a:avLst/>
          </a:prstGeom>
        </p:spPr>
        <p:txBody>
          <a:bodyPr wrap="none">
            <a:spAutoFit/>
          </a:bodyPr>
          <a:lstStyle/>
          <a:p>
            <a:r>
              <a:rPr lang="de-DE">
                <a:solidFill>
                  <a:srgbClr val="0070C0"/>
                </a:solidFill>
                <a:hlinkClick r:id="rId9">
                  <a:extLst>
                    <a:ext uri="{A12FA001-AC4F-418D-AE19-62706E023703}">
                      <ahyp:hlinkClr xmlns:ahyp="http://schemas.microsoft.com/office/drawing/2018/hyperlinkcolor" val="tx"/>
                    </a:ext>
                  </a:extLst>
                </a:hlinkClick>
              </a:rPr>
              <a:t>linkedin.kyma-project.io</a:t>
            </a:r>
            <a:r>
              <a:rPr lang="de-DE">
                <a:solidFill>
                  <a:srgbClr val="0070C0"/>
                </a:solidFill>
              </a:rPr>
              <a:t> </a:t>
            </a:r>
          </a:p>
        </p:txBody>
      </p:sp>
      <p:sp>
        <p:nvSpPr>
          <p:cNvPr id="15" name="Text Placeholder 2">
            <a:extLst>
              <a:ext uri="{FF2B5EF4-FFF2-40B4-BE49-F238E27FC236}">
                <a16:creationId xmlns:a16="http://schemas.microsoft.com/office/drawing/2014/main" id="{4C31FBF7-3FFE-4A77-A766-17D323B81D93}"/>
              </a:ext>
            </a:extLst>
          </p:cNvPr>
          <p:cNvSpPr txBox="1">
            <a:spLocks/>
          </p:cNvSpPr>
          <p:nvPr/>
        </p:nvSpPr>
        <p:spPr>
          <a:xfrm>
            <a:off x="7137192" y="3421942"/>
            <a:ext cx="4952779" cy="512160"/>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2200" b="1"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fontAlgn="base">
              <a:spcAft>
                <a:spcPct val="0"/>
              </a:spcAft>
              <a:buClr>
                <a:srgbClr val="F0AB00"/>
              </a:buClr>
              <a:buSzPct val="80000"/>
            </a:pPr>
            <a:r>
              <a:rPr lang="de-DE" sz="1800" b="0" kern="0">
                <a:solidFill>
                  <a:srgbClr val="0070C0"/>
                </a:solidFill>
                <a:latin typeface="+mn-lt"/>
                <a:ea typeface="Arial Unicode MS" pitchFamily="34" charset="-128"/>
                <a:cs typeface="Calibri" panose="020F0502020204030204" pitchFamily="34" charset="0"/>
                <a:hlinkClick r:id="rId10">
                  <a:extLst>
                    <a:ext uri="{A12FA001-AC4F-418D-AE19-62706E023703}">
                      <ahyp:hlinkClr xmlns:ahyp="http://schemas.microsoft.com/office/drawing/2018/hyperlinkcolor" val="tx"/>
                    </a:ext>
                  </a:extLst>
                </a:hlinkClick>
              </a:rPr>
              <a:t>youtube.kyma-project.io</a:t>
            </a:r>
            <a:endParaRPr lang="de-DE" sz="1800" b="0" kern="0">
              <a:solidFill>
                <a:srgbClr val="0070C0"/>
              </a:solidFill>
              <a:latin typeface="+mn-lt"/>
              <a:ea typeface="Arial Unicode MS" pitchFamily="34" charset="-128"/>
              <a:cs typeface="Calibri" panose="020F0502020204030204" pitchFamily="34" charset="0"/>
            </a:endParaRPr>
          </a:p>
        </p:txBody>
      </p:sp>
      <p:sp>
        <p:nvSpPr>
          <p:cNvPr id="16" name="Text Placeholder 2">
            <a:extLst>
              <a:ext uri="{FF2B5EF4-FFF2-40B4-BE49-F238E27FC236}">
                <a16:creationId xmlns:a16="http://schemas.microsoft.com/office/drawing/2014/main" id="{2EB4C4E6-25DB-41C2-BC36-D069CEE7A991}"/>
              </a:ext>
            </a:extLst>
          </p:cNvPr>
          <p:cNvSpPr txBox="1">
            <a:spLocks/>
          </p:cNvSpPr>
          <p:nvPr/>
        </p:nvSpPr>
        <p:spPr>
          <a:xfrm>
            <a:off x="7137192" y="4172672"/>
            <a:ext cx="4060046" cy="433183"/>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2200" b="1"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fontAlgn="base">
              <a:spcAft>
                <a:spcPct val="0"/>
              </a:spcAft>
              <a:buClr>
                <a:srgbClr val="F0AB00"/>
              </a:buClr>
              <a:buSzPct val="80000"/>
            </a:pPr>
            <a:r>
              <a:rPr lang="de-DE" sz="1800" b="0" kern="0">
                <a:solidFill>
                  <a:srgbClr val="0070C0"/>
                </a:solidFill>
                <a:latin typeface="+mn-lt"/>
                <a:ea typeface="Arial Unicode MS" pitchFamily="34" charset="-128"/>
                <a:cs typeface="Arial Unicode MS" pitchFamily="34" charset="-128"/>
                <a:hlinkClick r:id="rId11">
                  <a:extLst>
                    <a:ext uri="{A12FA001-AC4F-418D-AE19-62706E023703}">
                      <ahyp:hlinkClr xmlns:ahyp="http://schemas.microsoft.com/office/drawing/2018/hyperlinkcolor" val="tx"/>
                    </a:ext>
                  </a:extLst>
                </a:hlinkClick>
              </a:rPr>
              <a:t>slack.kyma-project.io</a:t>
            </a:r>
            <a:endParaRPr lang="de-DE" sz="1800" b="0" kern="0">
              <a:solidFill>
                <a:srgbClr val="0070C0"/>
              </a:solidFill>
              <a:latin typeface="+mn-lt"/>
              <a:ea typeface="Arial Unicode MS" pitchFamily="34" charset="-128"/>
              <a:cs typeface="Arial Unicode MS" pitchFamily="34" charset="-128"/>
            </a:endParaRPr>
          </a:p>
          <a:p>
            <a:endParaRPr lang="de-DE" sz="1800" b="0">
              <a:solidFill>
                <a:srgbClr val="0070C0"/>
              </a:solidFill>
              <a:latin typeface="+mn-lt"/>
            </a:endParaRPr>
          </a:p>
        </p:txBody>
      </p:sp>
      <p:sp>
        <p:nvSpPr>
          <p:cNvPr id="17" name="Text Placeholder 2">
            <a:extLst>
              <a:ext uri="{FF2B5EF4-FFF2-40B4-BE49-F238E27FC236}">
                <a16:creationId xmlns:a16="http://schemas.microsoft.com/office/drawing/2014/main" id="{B21BB49A-7DAF-4B78-8698-B719F3B59ED6}"/>
              </a:ext>
            </a:extLst>
          </p:cNvPr>
          <p:cNvSpPr txBox="1">
            <a:spLocks/>
          </p:cNvSpPr>
          <p:nvPr/>
        </p:nvSpPr>
        <p:spPr>
          <a:xfrm>
            <a:off x="7137192" y="4958666"/>
            <a:ext cx="4060046" cy="433183"/>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2200" b="1"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fontAlgn="base">
              <a:spcAft>
                <a:spcPct val="0"/>
              </a:spcAft>
              <a:buClr>
                <a:srgbClr val="F0AB00"/>
              </a:buClr>
              <a:buSzPct val="80000"/>
            </a:pPr>
            <a:r>
              <a:rPr lang="de-DE" sz="1800" b="0" kern="0">
                <a:solidFill>
                  <a:srgbClr val="0070C0"/>
                </a:solidFill>
                <a:latin typeface="+mn-lt"/>
                <a:ea typeface="Arial Unicode MS" pitchFamily="34" charset="-128"/>
                <a:cs typeface="Arial Unicode MS" pitchFamily="34" charset="-128"/>
                <a:hlinkClick r:id="rId12">
                  <a:extLst>
                    <a:ext uri="{A12FA001-AC4F-418D-AE19-62706E023703}">
                      <ahyp:hlinkClr xmlns:ahyp="http://schemas.microsoft.com/office/drawing/2018/hyperlinkcolor" val="tx"/>
                    </a:ext>
                  </a:extLst>
                </a:hlinkClick>
              </a:rPr>
              <a:t>github.com/kyma-projec</a:t>
            </a:r>
            <a:r>
              <a:rPr lang="de-DE" sz="1800" b="0" kern="0">
                <a:solidFill>
                  <a:srgbClr val="0070C0"/>
                </a:solidFill>
                <a:latin typeface="+mn-lt"/>
                <a:ea typeface="Arial Unicode MS" pitchFamily="34" charset="-128"/>
                <a:cs typeface="Arial Unicode MS" pitchFamily="34" charset="-128"/>
                <a:hlinkClick r:id="rId13">
                  <a:extLst>
                    <a:ext uri="{A12FA001-AC4F-418D-AE19-62706E023703}">
                      <ahyp:hlinkClr xmlns:ahyp="http://schemas.microsoft.com/office/drawing/2018/hyperlinkcolor" val="tx"/>
                    </a:ext>
                  </a:extLst>
                </a:hlinkClick>
              </a:rPr>
              <a:t>t</a:t>
            </a:r>
            <a:endParaRPr lang="de-DE" sz="1800" b="0" kern="0">
              <a:solidFill>
                <a:srgbClr val="0070C0"/>
              </a:solidFill>
              <a:latin typeface="+mn-lt"/>
              <a:ea typeface="Arial Unicode MS" pitchFamily="34" charset="-128"/>
              <a:cs typeface="Arial Unicode MS" pitchFamily="34" charset="-128"/>
            </a:endParaRPr>
          </a:p>
          <a:p>
            <a:endParaRPr lang="de-DE" sz="1800" b="0">
              <a:solidFill>
                <a:srgbClr val="0070C0"/>
              </a:solidFill>
              <a:latin typeface="+mn-lt"/>
            </a:endParaRPr>
          </a:p>
        </p:txBody>
      </p:sp>
    </p:spTree>
    <p:extLst>
      <p:ext uri="{BB962C8B-B14F-4D97-AF65-F5344CB8AC3E}">
        <p14:creationId xmlns:p14="http://schemas.microsoft.com/office/powerpoint/2010/main" val="2218673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3C6629-DBF5-B849-BF6C-5C7ABC30EAB8}"/>
              </a:ext>
            </a:extLst>
          </p:cNvPr>
          <p:cNvSpPr>
            <a:spLocks noGrp="1"/>
          </p:cNvSpPr>
          <p:nvPr>
            <p:ph type="body" sz="quarter" idx="10"/>
          </p:nvPr>
        </p:nvSpPr>
        <p:spPr/>
        <p:txBody>
          <a:bodyPr/>
          <a:lstStyle/>
          <a:p>
            <a:r>
              <a:rPr lang="en-US"/>
              <a:t>Thank you</a:t>
            </a:r>
          </a:p>
        </p:txBody>
      </p:sp>
      <p:sp>
        <p:nvSpPr>
          <p:cNvPr id="3" name="Text Placeholder 2">
            <a:extLst>
              <a:ext uri="{FF2B5EF4-FFF2-40B4-BE49-F238E27FC236}">
                <a16:creationId xmlns:a16="http://schemas.microsoft.com/office/drawing/2014/main" id="{A6559DC8-BB4F-AE45-83A0-0CEBF60CE063}"/>
              </a:ext>
            </a:extLst>
          </p:cNvPr>
          <p:cNvSpPr>
            <a:spLocks noGrp="1"/>
          </p:cNvSpPr>
          <p:nvPr>
            <p:ph type="body" sz="quarter" idx="11"/>
          </p:nvPr>
        </p:nvSpPr>
        <p:spPr>
          <a:xfrm>
            <a:off x="4353719" y="2541254"/>
            <a:ext cx="3484562" cy="1143903"/>
          </a:xfrm>
        </p:spPr>
        <p:txBody>
          <a:bodyPr/>
          <a:lstStyle/>
          <a:p>
            <a:r>
              <a:rPr lang="en-US"/>
              <a:t>Contact information:</a:t>
            </a:r>
          </a:p>
          <a:p>
            <a:r>
              <a:rPr lang="en-US"/>
              <a:t>Name</a:t>
            </a:r>
            <a:br>
              <a:rPr lang="en-US"/>
            </a:br>
            <a:r>
              <a:rPr lang="en-US"/>
              <a:t>Title</a:t>
            </a:r>
            <a:br>
              <a:rPr lang="en-US"/>
            </a:br>
            <a:r>
              <a:rPr lang="en-US"/>
              <a:t>Address</a:t>
            </a:r>
            <a:br>
              <a:rPr lang="en-US"/>
            </a:br>
            <a:r>
              <a:rPr lang="en-US"/>
              <a:t>Phone number</a:t>
            </a:r>
          </a:p>
        </p:txBody>
      </p:sp>
    </p:spTree>
    <p:extLst>
      <p:ext uri="{BB962C8B-B14F-4D97-AF65-F5344CB8AC3E}">
        <p14:creationId xmlns:p14="http://schemas.microsoft.com/office/powerpoint/2010/main" val="2531550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8C4E42-19FC-DE45-8FDB-56DC2A07DE05}"/>
              </a:ext>
            </a:extLst>
          </p:cNvPr>
          <p:cNvSpPr>
            <a:spLocks noGrp="1"/>
          </p:cNvSpPr>
          <p:nvPr>
            <p:ph type="body" idx="1"/>
          </p:nvPr>
        </p:nvSpPr>
        <p:spPr>
          <a:xfrm>
            <a:off x="5965371" y="2294096"/>
            <a:ext cx="5157787" cy="823912"/>
          </a:xfrm>
        </p:spPr>
        <p:txBody>
          <a:bodyPr/>
          <a:lstStyle/>
          <a:p>
            <a:r>
              <a:rPr lang="en-US" sz="3200"/>
              <a:t>What is Kyma?</a:t>
            </a:r>
          </a:p>
        </p:txBody>
      </p:sp>
      <p:sp>
        <p:nvSpPr>
          <p:cNvPr id="4" name="Content Placeholder 3">
            <a:extLst>
              <a:ext uri="{FF2B5EF4-FFF2-40B4-BE49-F238E27FC236}">
                <a16:creationId xmlns:a16="http://schemas.microsoft.com/office/drawing/2014/main" id="{4F89D6D1-7828-504B-9CD6-99DBBD3ACA3F}"/>
              </a:ext>
            </a:extLst>
          </p:cNvPr>
          <p:cNvSpPr>
            <a:spLocks noGrp="1"/>
          </p:cNvSpPr>
          <p:nvPr>
            <p:ph sz="half" idx="2"/>
          </p:nvPr>
        </p:nvSpPr>
        <p:spPr>
          <a:xfrm>
            <a:off x="5965371" y="3118008"/>
            <a:ext cx="5157787" cy="1845878"/>
          </a:xfrm>
        </p:spPr>
        <p:txBody>
          <a:bodyPr anchor="t"/>
          <a:lstStyle/>
          <a:p>
            <a:pPr>
              <a:spcBef>
                <a:spcPts val="200"/>
              </a:spcBef>
            </a:pPr>
            <a:r>
              <a:rPr lang="en-US" sz="2400" dirty="0"/>
              <a:t>Kyma is an open source project </a:t>
            </a:r>
            <a:endParaRPr lang="en-US"/>
          </a:p>
          <a:p>
            <a:pPr>
              <a:spcBef>
                <a:spcPts val="200"/>
              </a:spcBef>
            </a:pPr>
            <a:r>
              <a:rPr lang="en-US" sz="2400" dirty="0"/>
              <a:t>designed natively on Kubernetes.</a:t>
            </a:r>
          </a:p>
        </p:txBody>
      </p:sp>
      <p:pic>
        <p:nvPicPr>
          <p:cNvPr id="5" name="Picture 4">
            <a:extLst>
              <a:ext uri="{FF2B5EF4-FFF2-40B4-BE49-F238E27FC236}">
                <a16:creationId xmlns:a16="http://schemas.microsoft.com/office/drawing/2014/main" id="{E1895F23-EEA4-4232-8C11-A7D234E96E71}"/>
              </a:ext>
            </a:extLst>
          </p:cNvPr>
          <p:cNvPicPr>
            <a:picLocks noChangeAspect="1"/>
          </p:cNvPicPr>
          <p:nvPr/>
        </p:nvPicPr>
        <p:blipFill>
          <a:blip r:embed="rId3"/>
          <a:stretch>
            <a:fillRect/>
          </a:stretch>
        </p:blipFill>
        <p:spPr>
          <a:xfrm>
            <a:off x="1407786" y="1831814"/>
            <a:ext cx="3560346" cy="2564877"/>
          </a:xfrm>
          <a:prstGeom prst="rect">
            <a:avLst/>
          </a:prstGeom>
        </p:spPr>
      </p:pic>
    </p:spTree>
    <p:extLst>
      <p:ext uri="{BB962C8B-B14F-4D97-AF65-F5344CB8AC3E}">
        <p14:creationId xmlns:p14="http://schemas.microsoft.com/office/powerpoint/2010/main" val="1248798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0A51-0B8F-45BC-AEC7-5BCD0F182259}"/>
              </a:ext>
            </a:extLst>
          </p:cNvPr>
          <p:cNvSpPr>
            <a:spLocks noGrp="1"/>
          </p:cNvSpPr>
          <p:nvPr>
            <p:ph type="title"/>
          </p:nvPr>
        </p:nvSpPr>
        <p:spPr/>
        <p:txBody>
          <a:bodyPr anchor="t"/>
          <a:lstStyle/>
          <a:p>
            <a:r>
              <a:rPr lang="en-US" sz="3200" dirty="0">
                <a:latin typeface="Arial"/>
                <a:cs typeface="Arial"/>
              </a:rPr>
              <a:t>What does Kyma mean?</a:t>
            </a:r>
          </a:p>
        </p:txBody>
      </p:sp>
      <p:sp>
        <p:nvSpPr>
          <p:cNvPr id="7" name="Content Placeholder 3">
            <a:extLst>
              <a:ext uri="{FF2B5EF4-FFF2-40B4-BE49-F238E27FC236}">
                <a16:creationId xmlns:a16="http://schemas.microsoft.com/office/drawing/2014/main" id="{33E28F36-7BF8-4FEB-8A2B-6C50A769333C}"/>
              </a:ext>
            </a:extLst>
          </p:cNvPr>
          <p:cNvSpPr>
            <a:spLocks noGrp="1"/>
          </p:cNvSpPr>
          <p:nvPr>
            <p:ph sz="half" idx="2"/>
          </p:nvPr>
        </p:nvSpPr>
        <p:spPr>
          <a:xfrm>
            <a:off x="807584" y="2110302"/>
            <a:ext cx="10090571" cy="1845878"/>
          </a:xfrm>
        </p:spPr>
        <p:txBody>
          <a:bodyPr anchor="t"/>
          <a:lstStyle/>
          <a:p>
            <a:pPr>
              <a:spcBef>
                <a:spcPts val="200"/>
              </a:spcBef>
            </a:pPr>
            <a:r>
              <a:rPr lang="en-US" sz="2400" dirty="0">
                <a:latin typeface="Arial"/>
                <a:cs typeface="Arial"/>
              </a:rPr>
              <a:t>Kyma (</a:t>
            </a:r>
            <a:r>
              <a:rPr lang="en-US" sz="2400" dirty="0" err="1">
                <a:latin typeface="Arial"/>
                <a:cs typeface="Arial"/>
              </a:rPr>
              <a:t>κύμ</a:t>
            </a:r>
            <a:r>
              <a:rPr lang="en-US" sz="2400" dirty="0">
                <a:latin typeface="Arial"/>
                <a:cs typeface="Arial"/>
              </a:rPr>
              <a:t>α), pronounced as / </a:t>
            </a:r>
            <a:r>
              <a:rPr lang="en-US" sz="2400" dirty="0" err="1">
                <a:latin typeface="Arial"/>
                <a:cs typeface="Arial"/>
              </a:rPr>
              <a:t>kee</a:t>
            </a:r>
            <a:r>
              <a:rPr lang="en-US" sz="2400" dirty="0">
                <a:latin typeface="Arial"/>
                <a:cs typeface="Arial"/>
              </a:rPr>
              <a:t>-ma /, is a Greek word meaning “wave”, as in wave of the sea.</a:t>
            </a:r>
            <a:endParaRPr lang="en-US" dirty="0">
              <a:latin typeface="Arial"/>
              <a:cs typeface="Arial"/>
            </a:endParaRPr>
          </a:p>
          <a:p>
            <a:endParaRPr lang="en-US" sz="2400"/>
          </a:p>
          <a:p>
            <a:r>
              <a:rPr lang="en-US" sz="2400" dirty="0">
                <a:latin typeface="Arial"/>
                <a:cs typeface="Arial"/>
              </a:rPr>
              <a:t>Click the icon to hear how to pronounce Kyma </a:t>
            </a:r>
            <a:endParaRPr lang="en-US" sz="2400" dirty="0"/>
          </a:p>
          <a:p>
            <a:endParaRPr lang="en-US" sz="2400"/>
          </a:p>
        </p:txBody>
      </p:sp>
      <p:pic>
        <p:nvPicPr>
          <p:cNvPr id="8" name="translate_tts">
            <a:hlinkClick r:id="" action="ppaction://media"/>
            <a:extLst>
              <a:ext uri="{FF2B5EF4-FFF2-40B4-BE49-F238E27FC236}">
                <a16:creationId xmlns:a16="http://schemas.microsoft.com/office/drawing/2014/main" id="{87450782-F212-496D-8160-F38625A9D1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27123" y="3585639"/>
            <a:ext cx="304800" cy="304800"/>
          </a:xfrm>
          <a:prstGeom prst="rect">
            <a:avLst/>
          </a:prstGeom>
          <a:ln>
            <a:noFill/>
          </a:ln>
          <a:effectLst>
            <a:glow rad="101600">
              <a:schemeClr val="accent1">
                <a:satMod val="175000"/>
                <a:alpha val="40000"/>
              </a:schemeClr>
            </a:glow>
          </a:effectLst>
        </p:spPr>
      </p:pic>
    </p:spTree>
    <p:extLst>
      <p:ext uri="{BB962C8B-B14F-4D97-AF65-F5344CB8AC3E}">
        <p14:creationId xmlns:p14="http://schemas.microsoft.com/office/powerpoint/2010/main" val="40130229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EC49-FE7E-478D-AA12-73BB06B726B7}"/>
              </a:ext>
            </a:extLst>
          </p:cNvPr>
          <p:cNvSpPr>
            <a:spLocks noGrp="1"/>
          </p:cNvSpPr>
          <p:nvPr>
            <p:ph type="title"/>
          </p:nvPr>
        </p:nvSpPr>
        <p:spPr>
          <a:xfrm>
            <a:off x="295502" y="354239"/>
            <a:ext cx="10515600" cy="1325563"/>
          </a:xfrm>
        </p:spPr>
        <p:txBody>
          <a:bodyPr anchor="t"/>
          <a:lstStyle/>
          <a:p>
            <a:r>
              <a:rPr lang="en-US" sz="3200">
                <a:latin typeface="Arial"/>
                <a:cs typeface="Arial"/>
              </a:rPr>
              <a:t>Challenges</a:t>
            </a:r>
          </a:p>
        </p:txBody>
      </p:sp>
      <p:sp>
        <p:nvSpPr>
          <p:cNvPr id="6" name="Content Placeholder 3">
            <a:extLst>
              <a:ext uri="{FF2B5EF4-FFF2-40B4-BE49-F238E27FC236}">
                <a16:creationId xmlns:a16="http://schemas.microsoft.com/office/drawing/2014/main" id="{21288741-F7F5-4952-AA5F-A77C973CAFE3}"/>
              </a:ext>
            </a:extLst>
          </p:cNvPr>
          <p:cNvSpPr>
            <a:spLocks noGrp="1"/>
          </p:cNvSpPr>
          <p:nvPr>
            <p:ph sz="half" idx="2"/>
          </p:nvPr>
        </p:nvSpPr>
        <p:spPr>
          <a:xfrm>
            <a:off x="208366" y="1913186"/>
            <a:ext cx="5157787" cy="1845878"/>
          </a:xfrm>
        </p:spPr>
        <p:txBody>
          <a:bodyPr anchor="t"/>
          <a:lstStyle/>
          <a:p>
            <a:pPr>
              <a:lnSpc>
                <a:spcPct val="150000"/>
              </a:lnSpc>
              <a:spcBef>
                <a:spcPts val="200"/>
              </a:spcBef>
            </a:pPr>
            <a:r>
              <a:rPr lang="en-US" sz="1600" b="1" u="sng" dirty="0"/>
              <a:t>Too many systems</a:t>
            </a:r>
            <a:endParaRPr lang="en-US" dirty="0"/>
          </a:p>
          <a:p>
            <a:pPr>
              <a:spcBef>
                <a:spcPts val="200"/>
              </a:spcBef>
            </a:pPr>
            <a:r>
              <a:rPr lang="en-US" dirty="0"/>
              <a:t>Fragmented infrastructure consisting of </a:t>
            </a:r>
          </a:p>
          <a:p>
            <a:pPr>
              <a:spcBef>
                <a:spcPts val="0"/>
              </a:spcBef>
            </a:pPr>
            <a:r>
              <a:rPr lang="en-US" dirty="0"/>
              <a:t>various products from different vendors </a:t>
            </a:r>
          </a:p>
          <a:p>
            <a:pPr>
              <a:spcBef>
                <a:spcPts val="0"/>
              </a:spcBef>
            </a:pPr>
            <a:r>
              <a:rPr lang="en-US" dirty="0"/>
              <a:t>that require a different skillset to develop.</a:t>
            </a:r>
          </a:p>
        </p:txBody>
      </p:sp>
      <p:sp>
        <p:nvSpPr>
          <p:cNvPr id="7" name="Content Placeholder 3">
            <a:extLst>
              <a:ext uri="{FF2B5EF4-FFF2-40B4-BE49-F238E27FC236}">
                <a16:creationId xmlns:a16="http://schemas.microsoft.com/office/drawing/2014/main" id="{0887A13D-2178-41C4-8D00-D84413D101B0}"/>
              </a:ext>
            </a:extLst>
          </p:cNvPr>
          <p:cNvSpPr txBox="1">
            <a:spLocks/>
          </p:cNvSpPr>
          <p:nvPr/>
        </p:nvSpPr>
        <p:spPr>
          <a:xfrm>
            <a:off x="4613987" y="1865888"/>
            <a:ext cx="5157787" cy="1845878"/>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rgbClr val="485766"/>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485766"/>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rgbClr val="4857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00"/>
              </a:spcBef>
            </a:pPr>
            <a:r>
              <a:rPr lang="en-US" sz="1600" b="1" u="sng" dirty="0">
                <a:latin typeface="Arial"/>
                <a:cs typeface="Arial"/>
              </a:rPr>
              <a:t>Too much risks</a:t>
            </a:r>
          </a:p>
          <a:p>
            <a:pPr>
              <a:spcBef>
                <a:spcPts val="0"/>
              </a:spcBef>
            </a:pPr>
            <a:r>
              <a:rPr lang="en-US" dirty="0">
                <a:latin typeface="Arial"/>
                <a:cs typeface="Arial"/>
              </a:rPr>
              <a:t>Difficult to incorporate innovation </a:t>
            </a:r>
            <a:endParaRPr lang="en-US" dirty="0"/>
          </a:p>
          <a:p>
            <a:pPr>
              <a:spcBef>
                <a:spcPts val="0"/>
              </a:spcBef>
            </a:pPr>
            <a:r>
              <a:rPr lang="en-US" dirty="0">
                <a:latin typeface="Arial"/>
                <a:cs typeface="Arial"/>
              </a:rPr>
              <a:t>scenarios based on iterative </a:t>
            </a:r>
            <a:endParaRPr lang="en-US" dirty="0"/>
          </a:p>
          <a:p>
            <a:pPr>
              <a:spcBef>
                <a:spcPts val="0"/>
              </a:spcBef>
            </a:pPr>
            <a:r>
              <a:rPr lang="en-US" dirty="0"/>
              <a:t>“test &amp; learn” approach into </a:t>
            </a:r>
          </a:p>
          <a:p>
            <a:pPr>
              <a:spcBef>
                <a:spcPts val="0"/>
              </a:spcBef>
            </a:pPr>
            <a:r>
              <a:rPr lang="en-US" dirty="0"/>
              <a:t>existing infrastructure.</a:t>
            </a:r>
          </a:p>
        </p:txBody>
      </p:sp>
      <p:sp>
        <p:nvSpPr>
          <p:cNvPr id="8" name="Content Placeholder 3">
            <a:extLst>
              <a:ext uri="{FF2B5EF4-FFF2-40B4-BE49-F238E27FC236}">
                <a16:creationId xmlns:a16="http://schemas.microsoft.com/office/drawing/2014/main" id="{DE5D951B-A020-40B8-A3CB-4DD170C62420}"/>
              </a:ext>
            </a:extLst>
          </p:cNvPr>
          <p:cNvSpPr txBox="1">
            <a:spLocks/>
          </p:cNvSpPr>
          <p:nvPr/>
        </p:nvSpPr>
        <p:spPr>
          <a:xfrm>
            <a:off x="8752114" y="1865889"/>
            <a:ext cx="3318102" cy="1856763"/>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rgbClr val="485766"/>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485766"/>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rgbClr val="4857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00"/>
              </a:spcBef>
            </a:pPr>
            <a:r>
              <a:rPr lang="en-US" sz="1600" b="1" u="sng" dirty="0">
                <a:latin typeface="Arial"/>
                <a:cs typeface="Arial"/>
              </a:rPr>
              <a:t>Slow</a:t>
            </a:r>
          </a:p>
          <a:p>
            <a:pPr>
              <a:spcBef>
                <a:spcPts val="0"/>
              </a:spcBef>
            </a:pPr>
            <a:r>
              <a:rPr lang="en-US" dirty="0">
                <a:latin typeface="Arial"/>
                <a:cs typeface="Arial"/>
              </a:rPr>
              <a:t>Hard to develop with strong </a:t>
            </a:r>
            <a:endParaRPr lang="en-US" dirty="0"/>
          </a:p>
          <a:p>
            <a:pPr>
              <a:spcBef>
                <a:spcPts val="0"/>
              </a:spcBef>
            </a:pPr>
            <a:r>
              <a:rPr lang="en-US" dirty="0">
                <a:latin typeface="Arial"/>
                <a:cs typeface="Arial"/>
              </a:rPr>
              <a:t>dependency to monolith release cycles.</a:t>
            </a:r>
          </a:p>
        </p:txBody>
      </p:sp>
      <p:sp>
        <p:nvSpPr>
          <p:cNvPr id="9" name="Content Placeholder 3">
            <a:extLst>
              <a:ext uri="{FF2B5EF4-FFF2-40B4-BE49-F238E27FC236}">
                <a16:creationId xmlns:a16="http://schemas.microsoft.com/office/drawing/2014/main" id="{F6CCDE83-59D7-4EAA-A447-46AD99146188}"/>
              </a:ext>
            </a:extLst>
          </p:cNvPr>
          <p:cNvSpPr txBox="1">
            <a:spLocks/>
          </p:cNvSpPr>
          <p:nvPr/>
        </p:nvSpPr>
        <p:spPr>
          <a:xfrm>
            <a:off x="241074" y="3711561"/>
            <a:ext cx="5157787" cy="1845878"/>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rgbClr val="485766"/>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485766"/>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rgbClr val="4857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00"/>
              </a:spcBef>
            </a:pPr>
            <a:r>
              <a:rPr lang="en-US" sz="1600" b="1" u="sng" dirty="0">
                <a:latin typeface="Arial"/>
                <a:cs typeface="Arial"/>
              </a:rPr>
              <a:t>Hard access</a:t>
            </a:r>
          </a:p>
          <a:p>
            <a:pPr>
              <a:spcBef>
                <a:spcPts val="0"/>
              </a:spcBef>
            </a:pPr>
            <a:r>
              <a:rPr lang="en-US" dirty="0">
                <a:latin typeface="Arial"/>
                <a:cs typeface="Arial"/>
              </a:rPr>
              <a:t>Fast access to managed services </a:t>
            </a:r>
            <a:endParaRPr lang="en-US" dirty="0"/>
          </a:p>
          <a:p>
            <a:pPr>
              <a:spcBef>
                <a:spcPts val="0"/>
              </a:spcBef>
            </a:pPr>
            <a:r>
              <a:rPr lang="en-US" dirty="0">
                <a:latin typeface="Arial"/>
                <a:cs typeface="Arial"/>
              </a:rPr>
              <a:t>from cloud providers is crucial. </a:t>
            </a:r>
            <a:endParaRPr lang="en-US" dirty="0"/>
          </a:p>
          <a:p>
            <a:pPr>
              <a:spcBef>
                <a:spcPts val="0"/>
              </a:spcBef>
            </a:pPr>
            <a:r>
              <a:rPr lang="en-US" dirty="0">
                <a:latin typeface="Arial"/>
                <a:cs typeface="Arial"/>
              </a:rPr>
              <a:t>Consumption is not that easy.</a:t>
            </a:r>
          </a:p>
        </p:txBody>
      </p:sp>
      <p:sp>
        <p:nvSpPr>
          <p:cNvPr id="10" name="Content Placeholder 3">
            <a:extLst>
              <a:ext uri="{FF2B5EF4-FFF2-40B4-BE49-F238E27FC236}">
                <a16:creationId xmlns:a16="http://schemas.microsoft.com/office/drawing/2014/main" id="{AB23D1D8-DE0D-4FF9-83D0-A21EBB63D057}"/>
              </a:ext>
            </a:extLst>
          </p:cNvPr>
          <p:cNvSpPr txBox="1">
            <a:spLocks/>
          </p:cNvSpPr>
          <p:nvPr/>
        </p:nvSpPr>
        <p:spPr>
          <a:xfrm>
            <a:off x="4613987" y="3811829"/>
            <a:ext cx="5157787" cy="1845878"/>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rgbClr val="485766"/>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485766"/>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rgbClr val="4857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600" b="1" u="sng" dirty="0">
                <a:latin typeface="Arial"/>
                <a:cs typeface="Arial"/>
              </a:rPr>
              <a:t>Monoliths are getting too big</a:t>
            </a:r>
            <a:endParaRPr lang="en-US" dirty="0">
              <a:latin typeface="Arial"/>
              <a:cs typeface="Arial"/>
            </a:endParaRPr>
          </a:p>
          <a:p>
            <a:pPr>
              <a:spcBef>
                <a:spcPts val="0"/>
              </a:spcBef>
            </a:pPr>
            <a:r>
              <a:rPr lang="en-US" dirty="0">
                <a:latin typeface="Arial"/>
                <a:cs typeface="Arial"/>
              </a:rPr>
              <a:t>Large applications are difficult </a:t>
            </a:r>
            <a:endParaRPr lang="en-US" dirty="0"/>
          </a:p>
          <a:p>
            <a:pPr>
              <a:spcBef>
                <a:spcPts val="0"/>
              </a:spcBef>
            </a:pPr>
            <a:r>
              <a:rPr lang="en-US" dirty="0">
                <a:latin typeface="Arial"/>
                <a:cs typeface="Arial"/>
              </a:rPr>
              <a:t>to customize or have complicated </a:t>
            </a:r>
            <a:endParaRPr lang="en-US" dirty="0"/>
          </a:p>
          <a:p>
            <a:pPr>
              <a:spcBef>
                <a:spcPts val="0"/>
              </a:spcBef>
            </a:pPr>
            <a:r>
              <a:rPr lang="en-US" dirty="0">
                <a:latin typeface="Arial"/>
                <a:cs typeface="Arial"/>
              </a:rPr>
              <a:t>upgrade paths as a result.</a:t>
            </a:r>
          </a:p>
          <a:p>
            <a:pPr>
              <a:spcBef>
                <a:spcPts val="0"/>
              </a:spcBef>
            </a:pPr>
            <a:endParaRPr lang="en-US"/>
          </a:p>
        </p:txBody>
      </p:sp>
      <p:sp>
        <p:nvSpPr>
          <p:cNvPr id="11" name="Content Placeholder 3">
            <a:extLst>
              <a:ext uri="{FF2B5EF4-FFF2-40B4-BE49-F238E27FC236}">
                <a16:creationId xmlns:a16="http://schemas.microsoft.com/office/drawing/2014/main" id="{2ACA6951-4F5F-4C5A-9FBC-2DAC39DB8CE6}"/>
              </a:ext>
            </a:extLst>
          </p:cNvPr>
          <p:cNvSpPr txBox="1">
            <a:spLocks/>
          </p:cNvSpPr>
          <p:nvPr/>
        </p:nvSpPr>
        <p:spPr>
          <a:xfrm>
            <a:off x="8752113" y="3722652"/>
            <a:ext cx="3503159" cy="1845878"/>
          </a:xfrm>
          <a:prstGeom prst="rect">
            <a:avLst/>
          </a:prstGeom>
        </p:spPr>
        <p:txBody>
          <a:bodyPr anchor="t"/>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rgbClr val="485766"/>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485766"/>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rgbClr val="4857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sz="1600" b="1" u="sng" dirty="0">
                <a:latin typeface="Arial"/>
                <a:cs typeface="Arial"/>
              </a:rPr>
              <a:t>Cloud-native is not that easy</a:t>
            </a:r>
            <a:endParaRPr lang="en-US" dirty="0">
              <a:latin typeface="Arial"/>
              <a:cs typeface="Arial"/>
            </a:endParaRPr>
          </a:p>
          <a:p>
            <a:pPr>
              <a:spcBef>
                <a:spcPts val="0"/>
              </a:spcBef>
            </a:pPr>
            <a:r>
              <a:rPr lang="en-US" dirty="0">
                <a:latin typeface="Arial"/>
                <a:cs typeface="Arial"/>
              </a:rPr>
              <a:t>For building applications following a </a:t>
            </a:r>
            <a:endParaRPr lang="en-US" dirty="0"/>
          </a:p>
          <a:p>
            <a:pPr>
              <a:spcBef>
                <a:spcPts val="0"/>
              </a:spcBef>
            </a:pPr>
            <a:r>
              <a:rPr lang="en-US" dirty="0">
                <a:latin typeface="Arial"/>
                <a:cs typeface="Arial"/>
              </a:rPr>
              <a:t>cloud-native approach to leverage all </a:t>
            </a:r>
            <a:endParaRPr lang="en-US" dirty="0"/>
          </a:p>
          <a:p>
            <a:pPr>
              <a:spcBef>
                <a:spcPts val="0"/>
              </a:spcBef>
            </a:pPr>
            <a:r>
              <a:rPr lang="en-US" dirty="0">
                <a:latin typeface="Arial"/>
                <a:cs typeface="Arial"/>
              </a:rPr>
              <a:t>cloud benefits a different skillset is needed. </a:t>
            </a:r>
            <a:endParaRPr lang="en-US" dirty="0"/>
          </a:p>
        </p:txBody>
      </p:sp>
    </p:spTree>
    <p:extLst>
      <p:ext uri="{BB962C8B-B14F-4D97-AF65-F5344CB8AC3E}">
        <p14:creationId xmlns:p14="http://schemas.microsoft.com/office/powerpoint/2010/main" val="33508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8ADC-986D-DA43-9DD8-24ECDE8C4743}"/>
              </a:ext>
            </a:extLst>
          </p:cNvPr>
          <p:cNvSpPr>
            <a:spLocks noGrp="1"/>
          </p:cNvSpPr>
          <p:nvPr>
            <p:ph type="title"/>
          </p:nvPr>
        </p:nvSpPr>
        <p:spPr>
          <a:xfrm>
            <a:off x="293501" y="371121"/>
            <a:ext cx="10515600" cy="722530"/>
          </a:xfrm>
        </p:spPr>
        <p:txBody>
          <a:bodyPr anchor="t"/>
          <a:lstStyle/>
          <a:p>
            <a:r>
              <a:rPr lang="en-US" sz="3200">
                <a:latin typeface="Arial"/>
                <a:cs typeface="Arial"/>
              </a:rPr>
              <a:t>Kyma benefits</a:t>
            </a:r>
          </a:p>
        </p:txBody>
      </p:sp>
      <p:pic>
        <p:nvPicPr>
          <p:cNvPr id="6" name="Graphic 5">
            <a:extLst>
              <a:ext uri="{FF2B5EF4-FFF2-40B4-BE49-F238E27FC236}">
                <a16:creationId xmlns:a16="http://schemas.microsoft.com/office/drawing/2014/main" id="{5082365B-FF6B-8B4F-B1FF-D0C4977C26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5140" y="1934657"/>
            <a:ext cx="2955846" cy="2823495"/>
          </a:xfrm>
          <a:prstGeom prst="rect">
            <a:avLst/>
          </a:prstGeom>
        </p:spPr>
      </p:pic>
      <p:sp>
        <p:nvSpPr>
          <p:cNvPr id="7" name="Text Placeholder 6">
            <a:extLst>
              <a:ext uri="{FF2B5EF4-FFF2-40B4-BE49-F238E27FC236}">
                <a16:creationId xmlns:a16="http://schemas.microsoft.com/office/drawing/2014/main" id="{85B6F680-970A-4F51-AC51-3423776F9B63}"/>
              </a:ext>
            </a:extLst>
          </p:cNvPr>
          <p:cNvSpPr>
            <a:spLocks noGrp="1"/>
          </p:cNvSpPr>
          <p:nvPr>
            <p:ph type="body" idx="1"/>
          </p:nvPr>
        </p:nvSpPr>
        <p:spPr>
          <a:xfrm>
            <a:off x="293501" y="2531794"/>
            <a:ext cx="7367201" cy="1875740"/>
          </a:xfrm>
        </p:spPr>
        <p:txBody>
          <a:bodyPr/>
          <a:lstStyle/>
          <a:p>
            <a:pPr>
              <a:spcBef>
                <a:spcPts val="200"/>
              </a:spcBef>
            </a:pPr>
            <a:r>
              <a:rPr lang="en-US" sz="2400" b="0" dirty="0">
                <a:latin typeface="Arial"/>
                <a:cs typeface="Arial"/>
              </a:rPr>
              <a:t>Consume services from </a:t>
            </a:r>
            <a:r>
              <a:rPr lang="en-US" sz="2400" dirty="0">
                <a:latin typeface="Arial"/>
                <a:cs typeface="Arial"/>
              </a:rPr>
              <a:t>any source</a:t>
            </a:r>
            <a:r>
              <a:rPr lang="en-US" sz="2400" b="0" dirty="0">
                <a:latin typeface="Arial"/>
                <a:cs typeface="Arial"/>
              </a:rPr>
              <a:t>, </a:t>
            </a:r>
            <a:r>
              <a:rPr lang="en-US" sz="2400" dirty="0">
                <a:latin typeface="Arial"/>
                <a:cs typeface="Arial"/>
              </a:rPr>
              <a:t>seamlessly connect</a:t>
            </a:r>
            <a:r>
              <a:rPr lang="en-US" sz="2400" b="0" dirty="0">
                <a:latin typeface="Arial"/>
                <a:cs typeface="Arial"/>
              </a:rPr>
              <a:t>, and use the </a:t>
            </a:r>
            <a:r>
              <a:rPr lang="en-US" sz="2400" dirty="0">
                <a:latin typeface="Arial"/>
                <a:cs typeface="Arial"/>
              </a:rPr>
              <a:t>technology</a:t>
            </a:r>
            <a:r>
              <a:rPr lang="en-US" sz="2400" b="0" dirty="0">
                <a:latin typeface="Arial"/>
                <a:cs typeface="Arial"/>
              </a:rPr>
              <a:t> and </a:t>
            </a:r>
            <a:endParaRPr lang="en-US"/>
          </a:p>
          <a:p>
            <a:pPr>
              <a:spcBef>
                <a:spcPts val="200"/>
              </a:spcBef>
            </a:pPr>
            <a:r>
              <a:rPr lang="en-US" sz="2400" dirty="0">
                <a:latin typeface="Arial"/>
                <a:cs typeface="Arial"/>
              </a:rPr>
              <a:t>language</a:t>
            </a:r>
            <a:r>
              <a:rPr lang="en-US" sz="2400" b="0" dirty="0">
                <a:latin typeface="Arial"/>
                <a:cs typeface="Arial"/>
              </a:rPr>
              <a:t> of your choice.</a:t>
            </a:r>
            <a:endParaRPr lang="en-US"/>
          </a:p>
        </p:txBody>
      </p:sp>
    </p:spTree>
    <p:extLst>
      <p:ext uri="{BB962C8B-B14F-4D97-AF65-F5344CB8AC3E}">
        <p14:creationId xmlns:p14="http://schemas.microsoft.com/office/powerpoint/2010/main" val="1721771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E17AC-0E0F-405C-A246-A199CAC0090F}"/>
              </a:ext>
            </a:extLst>
          </p:cNvPr>
          <p:cNvSpPr>
            <a:spLocks noGrp="1"/>
          </p:cNvSpPr>
          <p:nvPr>
            <p:ph type="title"/>
          </p:nvPr>
        </p:nvSpPr>
        <p:spPr>
          <a:xfrm>
            <a:off x="339045" y="365125"/>
            <a:ext cx="10515600" cy="1325563"/>
          </a:xfrm>
        </p:spPr>
        <p:txBody>
          <a:bodyPr anchor="t"/>
          <a:lstStyle/>
          <a:p>
            <a:r>
              <a:rPr lang="en-US" sz="3200" dirty="0">
                <a:latin typeface="Arial"/>
                <a:cs typeface="Arial"/>
              </a:rPr>
              <a:t>Kyma features</a:t>
            </a:r>
          </a:p>
        </p:txBody>
      </p:sp>
      <p:pic>
        <p:nvPicPr>
          <p:cNvPr id="6" name="Graphic 5">
            <a:extLst>
              <a:ext uri="{FF2B5EF4-FFF2-40B4-BE49-F238E27FC236}">
                <a16:creationId xmlns:a16="http://schemas.microsoft.com/office/drawing/2014/main" id="{6FDAF4C6-9C45-480E-A9B8-52658DCCE6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0377" y="2753526"/>
            <a:ext cx="1811246" cy="2320318"/>
          </a:xfrm>
          <a:prstGeom prst="rect">
            <a:avLst/>
          </a:prstGeom>
        </p:spPr>
      </p:pic>
      <p:pic>
        <p:nvPicPr>
          <p:cNvPr id="7" name="Graphic 6">
            <a:extLst>
              <a:ext uri="{FF2B5EF4-FFF2-40B4-BE49-F238E27FC236}">
                <a16:creationId xmlns:a16="http://schemas.microsoft.com/office/drawing/2014/main" id="{DA1A2181-5B69-4DD3-A0CA-9256BE74AD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0928" y="2792748"/>
            <a:ext cx="2231651" cy="2054818"/>
          </a:xfrm>
          <a:prstGeom prst="rect">
            <a:avLst/>
          </a:prstGeom>
        </p:spPr>
      </p:pic>
      <p:pic>
        <p:nvPicPr>
          <p:cNvPr id="8" name="Graphic 7">
            <a:extLst>
              <a:ext uri="{FF2B5EF4-FFF2-40B4-BE49-F238E27FC236}">
                <a16:creationId xmlns:a16="http://schemas.microsoft.com/office/drawing/2014/main" id="{B47D5D09-6D63-4B2D-AB0E-ED7BC8E596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8697" y="2830985"/>
            <a:ext cx="2158080" cy="2053065"/>
          </a:xfrm>
          <a:prstGeom prst="rect">
            <a:avLst/>
          </a:prstGeom>
        </p:spPr>
      </p:pic>
      <p:sp>
        <p:nvSpPr>
          <p:cNvPr id="9" name="Content Placeholder 3">
            <a:extLst>
              <a:ext uri="{FF2B5EF4-FFF2-40B4-BE49-F238E27FC236}">
                <a16:creationId xmlns:a16="http://schemas.microsoft.com/office/drawing/2014/main" id="{0F8BEB6C-2B36-474B-A9AB-F5619BD42499}"/>
              </a:ext>
            </a:extLst>
          </p:cNvPr>
          <p:cNvSpPr>
            <a:spLocks noGrp="1"/>
          </p:cNvSpPr>
          <p:nvPr>
            <p:ph sz="half" idx="2"/>
          </p:nvPr>
        </p:nvSpPr>
        <p:spPr>
          <a:xfrm>
            <a:off x="1134894" y="2066938"/>
            <a:ext cx="5157787" cy="1845878"/>
          </a:xfrm>
        </p:spPr>
        <p:txBody>
          <a:bodyPr/>
          <a:lstStyle/>
          <a:p>
            <a:pPr>
              <a:lnSpc>
                <a:spcPct val="150000"/>
              </a:lnSpc>
              <a:spcBef>
                <a:spcPts val="200"/>
              </a:spcBef>
            </a:pPr>
            <a:r>
              <a:rPr lang="en-US" sz="2400" b="1" dirty="0"/>
              <a:t>Application Connector</a:t>
            </a:r>
            <a:endParaRPr lang="en-US" sz="2000" dirty="0"/>
          </a:p>
        </p:txBody>
      </p:sp>
      <p:sp>
        <p:nvSpPr>
          <p:cNvPr id="10" name="Content Placeholder 3">
            <a:extLst>
              <a:ext uri="{FF2B5EF4-FFF2-40B4-BE49-F238E27FC236}">
                <a16:creationId xmlns:a16="http://schemas.microsoft.com/office/drawing/2014/main" id="{44BAFFBC-885E-45B6-8548-5D6D71D4A687}"/>
              </a:ext>
            </a:extLst>
          </p:cNvPr>
          <p:cNvSpPr txBox="1">
            <a:spLocks/>
          </p:cNvSpPr>
          <p:nvPr/>
        </p:nvSpPr>
        <p:spPr>
          <a:xfrm>
            <a:off x="5335893" y="2066938"/>
            <a:ext cx="5157787" cy="1845878"/>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rgbClr val="485766"/>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485766"/>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rgbClr val="4857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00"/>
              </a:spcBef>
            </a:pPr>
            <a:r>
              <a:rPr lang="en-US" sz="2400" b="1"/>
              <a:t>Serverless</a:t>
            </a:r>
            <a:endParaRPr lang="en-US" sz="2000"/>
          </a:p>
        </p:txBody>
      </p:sp>
      <p:sp>
        <p:nvSpPr>
          <p:cNvPr id="11" name="Content Placeholder 3">
            <a:extLst>
              <a:ext uri="{FF2B5EF4-FFF2-40B4-BE49-F238E27FC236}">
                <a16:creationId xmlns:a16="http://schemas.microsoft.com/office/drawing/2014/main" id="{407B7D28-2C42-40F6-9974-33084D726444}"/>
              </a:ext>
            </a:extLst>
          </p:cNvPr>
          <p:cNvSpPr txBox="1">
            <a:spLocks/>
          </p:cNvSpPr>
          <p:nvPr/>
        </p:nvSpPr>
        <p:spPr>
          <a:xfrm>
            <a:off x="8278379" y="2054676"/>
            <a:ext cx="5157787" cy="1845878"/>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rgbClr val="485766"/>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rgbClr val="485766"/>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rgbClr val="485766"/>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rgbClr val="485766"/>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200"/>
              </a:spcBef>
            </a:pPr>
            <a:r>
              <a:rPr lang="en-US" sz="2400" b="1"/>
              <a:t>Service Management</a:t>
            </a:r>
            <a:endParaRPr lang="en-US" sz="2000"/>
          </a:p>
        </p:txBody>
      </p:sp>
    </p:spTree>
    <p:extLst>
      <p:ext uri="{BB962C8B-B14F-4D97-AF65-F5344CB8AC3E}">
        <p14:creationId xmlns:p14="http://schemas.microsoft.com/office/powerpoint/2010/main" val="12439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Rectangle 366">
            <a:extLst>
              <a:ext uri="{FF2B5EF4-FFF2-40B4-BE49-F238E27FC236}">
                <a16:creationId xmlns:a16="http://schemas.microsoft.com/office/drawing/2014/main" id="{123E0DF5-222A-44DF-BD3C-530DFCD8A532}"/>
              </a:ext>
            </a:extLst>
          </p:cNvPr>
          <p:cNvSpPr/>
          <p:nvPr/>
        </p:nvSpPr>
        <p:spPr bwMode="gray">
          <a:xfrm>
            <a:off x="9306816" y="1654008"/>
            <a:ext cx="2366949" cy="3044793"/>
          </a:xfrm>
          <a:prstGeom prst="rect">
            <a:avLst/>
          </a:prstGeom>
          <a:solidFill>
            <a:srgbClr val="095EB3"/>
          </a:solidFill>
          <a:ln>
            <a:noFill/>
          </a:ln>
        </p:spPr>
        <p:txBody>
          <a:bodyPr lIns="95247" tIns="76198" rIns="95247" bIns="76198" rtlCol="0" anchor="ctr"/>
          <a:lstStyle/>
          <a:p>
            <a:pPr marL="0" marR="0" lvl="0" indent="0" algn="ctr" defTabSz="967710" eaLnBrk="1" fontAlgn="base" latinLnBrk="0" hangingPunct="1">
              <a:lnSpc>
                <a:spcPct val="100000"/>
              </a:lnSpc>
              <a:spcBef>
                <a:spcPct val="50000"/>
              </a:spcBef>
              <a:spcAft>
                <a:spcPct val="0"/>
              </a:spcAft>
              <a:buClr>
                <a:srgbClr val="F0AB00"/>
              </a:buClr>
              <a:buSzPct val="80000"/>
              <a:buFontTx/>
              <a:buNone/>
              <a:tabLst/>
              <a:defRPr/>
            </a:pPr>
            <a:endParaRPr kumimoji="0" lang="en-US" sz="1400" b="0" i="0" u="none" strike="noStrike" kern="0" cap="none" spc="0" normalizeH="0" baseline="0">
              <a:ln>
                <a:noFill/>
              </a:ln>
              <a:solidFill>
                <a:srgbClr val="FFFFFF"/>
              </a:solidFill>
              <a:effectLst/>
              <a:uLnTx/>
              <a:uFillTx/>
              <a:latin typeface="Arial" charset="0"/>
              <a:ea typeface="Arial" charset="0"/>
              <a:cs typeface="Arial" charset="0"/>
            </a:endParaRPr>
          </a:p>
        </p:txBody>
      </p:sp>
      <p:sp>
        <p:nvSpPr>
          <p:cNvPr id="2" name="Title 1">
            <a:extLst>
              <a:ext uri="{FF2B5EF4-FFF2-40B4-BE49-F238E27FC236}">
                <a16:creationId xmlns:a16="http://schemas.microsoft.com/office/drawing/2014/main" id="{68FDAAEF-FFA3-424C-A170-6DA3E846DDDE}"/>
              </a:ext>
            </a:extLst>
          </p:cNvPr>
          <p:cNvSpPr>
            <a:spLocks noGrp="1"/>
          </p:cNvSpPr>
          <p:nvPr>
            <p:ph type="title"/>
          </p:nvPr>
        </p:nvSpPr>
        <p:spPr>
          <a:xfrm>
            <a:off x="426131" y="234496"/>
            <a:ext cx="10515600" cy="1325563"/>
          </a:xfrm>
        </p:spPr>
        <p:txBody>
          <a:bodyPr anchor="t"/>
          <a:lstStyle/>
          <a:p>
            <a:r>
              <a:rPr lang="en-US" sz="3200" dirty="0">
                <a:latin typeface="Arial"/>
                <a:cs typeface="Arial"/>
              </a:rPr>
              <a:t>Kyma architecture</a:t>
            </a:r>
            <a:endParaRPr lang="en-US" sz="3200" dirty="0"/>
          </a:p>
        </p:txBody>
      </p:sp>
      <p:sp>
        <p:nvSpPr>
          <p:cNvPr id="27" name="Rectangle 26">
            <a:extLst>
              <a:ext uri="{FF2B5EF4-FFF2-40B4-BE49-F238E27FC236}">
                <a16:creationId xmlns:a16="http://schemas.microsoft.com/office/drawing/2014/main" id="{16DA4161-44E3-45F9-82A4-A5BCC8AD7415}"/>
              </a:ext>
            </a:extLst>
          </p:cNvPr>
          <p:cNvSpPr/>
          <p:nvPr/>
        </p:nvSpPr>
        <p:spPr bwMode="gray">
          <a:xfrm>
            <a:off x="355156" y="1651753"/>
            <a:ext cx="2366949" cy="3044793"/>
          </a:xfrm>
          <a:prstGeom prst="rect">
            <a:avLst/>
          </a:prstGeom>
          <a:solidFill>
            <a:srgbClr val="095EB3"/>
          </a:solidFill>
          <a:ln>
            <a:noFill/>
          </a:ln>
        </p:spPr>
        <p:txBody>
          <a:bodyPr lIns="95247" tIns="76198" rIns="95247" bIns="76198" rtlCol="0" anchor="ctr"/>
          <a:lstStyle/>
          <a:p>
            <a:pPr marL="0" marR="0" lvl="0" indent="0" algn="ctr" defTabSz="967710" eaLnBrk="1" fontAlgn="base" latinLnBrk="0" hangingPunct="1">
              <a:lnSpc>
                <a:spcPct val="100000"/>
              </a:lnSpc>
              <a:spcBef>
                <a:spcPct val="50000"/>
              </a:spcBef>
              <a:spcAft>
                <a:spcPct val="0"/>
              </a:spcAft>
              <a:buClr>
                <a:srgbClr val="F0AB00"/>
              </a:buClr>
              <a:buSzPct val="80000"/>
              <a:buFontTx/>
              <a:buNone/>
              <a:tabLst/>
              <a:defRPr/>
            </a:pPr>
            <a:endParaRPr kumimoji="0" lang="en-US" sz="1400" b="0" i="0" u="none" strike="noStrike" kern="0" cap="none" spc="0" normalizeH="0" baseline="0">
              <a:ln>
                <a:noFill/>
              </a:ln>
              <a:solidFill>
                <a:srgbClr val="FFFFFF"/>
              </a:solidFill>
              <a:effectLst/>
              <a:uLnTx/>
              <a:uFillTx/>
              <a:latin typeface="Arial" charset="0"/>
              <a:ea typeface="Arial" charset="0"/>
              <a:cs typeface="Arial" charset="0"/>
            </a:endParaRPr>
          </a:p>
        </p:txBody>
      </p:sp>
      <p:sp>
        <p:nvSpPr>
          <p:cNvPr id="28" name="TextBox 27">
            <a:extLst>
              <a:ext uri="{FF2B5EF4-FFF2-40B4-BE49-F238E27FC236}">
                <a16:creationId xmlns:a16="http://schemas.microsoft.com/office/drawing/2014/main" id="{78C55617-DC70-4A91-ACB2-6DADCE55C565}"/>
              </a:ext>
            </a:extLst>
          </p:cNvPr>
          <p:cNvSpPr txBox="1"/>
          <p:nvPr/>
        </p:nvSpPr>
        <p:spPr>
          <a:xfrm>
            <a:off x="501990" y="1608220"/>
            <a:ext cx="2155459" cy="1040813"/>
          </a:xfrm>
          <a:prstGeom prst="rect">
            <a:avLst/>
          </a:prstGeom>
          <a:noFill/>
          <a:ln>
            <a:noFill/>
          </a:ln>
        </p:spPr>
        <p:txBody>
          <a:bodyPr lIns="95247" tIns="76198" rIns="95247" bIns="76198" rtlCol="0" anchor="ctr"/>
          <a:lstStyle>
            <a:defPPr>
              <a:defRPr lang="de-DE"/>
            </a:defPPr>
            <a:lvl1pPr algn="ctr" defTabSz="967710" fontAlgn="base">
              <a:spcBef>
                <a:spcPct val="50000"/>
              </a:spcBef>
              <a:spcAft>
                <a:spcPct val="0"/>
              </a:spcAft>
              <a:buClr>
                <a:srgbClr val="F0AB00"/>
              </a:buClr>
              <a:buSzPct val="80000"/>
              <a:defRPr sz="1200">
                <a:latin typeface="Arial" charset="0"/>
                <a:ea typeface="Arial" charset="0"/>
                <a:cs typeface="Arial" charset="0"/>
              </a:defRPr>
            </a:lvl1pPr>
          </a:lstStyle>
          <a:p>
            <a:pPr marL="0" marR="0" lvl="0" indent="0" algn="l" defTabSz="96771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a:ln>
                  <a:noFill/>
                </a:ln>
                <a:solidFill>
                  <a:srgbClr val="FFFFFF"/>
                </a:solidFill>
                <a:effectLst/>
                <a:uLnTx/>
                <a:uFillTx/>
                <a:latin typeface="Arial" charset="0"/>
                <a:cs typeface="Arial" charset="0"/>
              </a:rPr>
              <a:t>Any Business Solution, cloud and/or on-prem</a:t>
            </a:r>
          </a:p>
        </p:txBody>
      </p:sp>
      <p:grpSp>
        <p:nvGrpSpPr>
          <p:cNvPr id="29" name="Group 28">
            <a:extLst>
              <a:ext uri="{FF2B5EF4-FFF2-40B4-BE49-F238E27FC236}">
                <a16:creationId xmlns:a16="http://schemas.microsoft.com/office/drawing/2014/main" id="{82C43D5E-D9F6-4FA9-8E2E-DC1FDE5801A8}"/>
              </a:ext>
            </a:extLst>
          </p:cNvPr>
          <p:cNvGrpSpPr/>
          <p:nvPr/>
        </p:nvGrpSpPr>
        <p:grpSpPr>
          <a:xfrm>
            <a:off x="673148" y="2953626"/>
            <a:ext cx="1632982" cy="937497"/>
            <a:chOff x="526422" y="3896437"/>
            <a:chExt cx="1073155" cy="819897"/>
          </a:xfrm>
          <a:solidFill>
            <a:schemeClr val="bg2">
              <a:lumMod val="75000"/>
            </a:schemeClr>
          </a:solidFill>
        </p:grpSpPr>
        <p:grpSp>
          <p:nvGrpSpPr>
            <p:cNvPr id="30" name="Group 29">
              <a:extLst>
                <a:ext uri="{FF2B5EF4-FFF2-40B4-BE49-F238E27FC236}">
                  <a16:creationId xmlns:a16="http://schemas.microsoft.com/office/drawing/2014/main" id="{AE8BCFB8-C94B-4F04-A20D-E7881AB872D0}"/>
                </a:ext>
              </a:extLst>
            </p:cNvPr>
            <p:cNvGrpSpPr/>
            <p:nvPr/>
          </p:nvGrpSpPr>
          <p:grpSpPr>
            <a:xfrm>
              <a:off x="875809" y="4012818"/>
              <a:ext cx="199197" cy="456710"/>
              <a:chOff x="9967913" y="3490999"/>
              <a:chExt cx="346562" cy="635430"/>
            </a:xfrm>
            <a:grpFill/>
          </p:grpSpPr>
          <p:sp>
            <p:nvSpPr>
              <p:cNvPr id="46" name="Hexagon 45">
                <a:extLst>
                  <a:ext uri="{FF2B5EF4-FFF2-40B4-BE49-F238E27FC236}">
                    <a16:creationId xmlns:a16="http://schemas.microsoft.com/office/drawing/2014/main" id="{CC0E99A7-A58E-4C72-B3A7-29A1C4DC8E83}"/>
                  </a:ext>
                </a:extLst>
              </p:cNvPr>
              <p:cNvSpPr/>
              <p:nvPr/>
            </p:nvSpPr>
            <p:spPr bwMode="gray">
              <a:xfrm>
                <a:off x="9967913" y="349099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sp>
            <p:nvSpPr>
              <p:cNvPr id="47" name="Hexagon 46">
                <a:extLst>
                  <a:ext uri="{FF2B5EF4-FFF2-40B4-BE49-F238E27FC236}">
                    <a16:creationId xmlns:a16="http://schemas.microsoft.com/office/drawing/2014/main" id="{0755B042-189B-435A-9DA4-2E5F2C73B8F1}"/>
                  </a:ext>
                </a:extLst>
              </p:cNvPr>
              <p:cNvSpPr/>
              <p:nvPr/>
            </p:nvSpPr>
            <p:spPr bwMode="gray">
              <a:xfrm>
                <a:off x="9967913" y="382766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grpSp>
        <p:grpSp>
          <p:nvGrpSpPr>
            <p:cNvPr id="31" name="Group 30">
              <a:extLst>
                <a:ext uri="{FF2B5EF4-FFF2-40B4-BE49-F238E27FC236}">
                  <a16:creationId xmlns:a16="http://schemas.microsoft.com/office/drawing/2014/main" id="{8702C7A9-E26F-4B69-9C53-9F0990CE6958}"/>
                </a:ext>
              </a:extLst>
            </p:cNvPr>
            <p:cNvGrpSpPr/>
            <p:nvPr/>
          </p:nvGrpSpPr>
          <p:grpSpPr>
            <a:xfrm>
              <a:off x="1049605" y="4134539"/>
              <a:ext cx="199197" cy="456710"/>
              <a:chOff x="9967913" y="3490999"/>
              <a:chExt cx="346562" cy="635430"/>
            </a:xfrm>
            <a:grpFill/>
          </p:grpSpPr>
          <p:sp>
            <p:nvSpPr>
              <p:cNvPr id="44" name="Hexagon 43">
                <a:extLst>
                  <a:ext uri="{FF2B5EF4-FFF2-40B4-BE49-F238E27FC236}">
                    <a16:creationId xmlns:a16="http://schemas.microsoft.com/office/drawing/2014/main" id="{B410F7B2-6F0B-48F6-B3C3-651EC2CDA653}"/>
                  </a:ext>
                </a:extLst>
              </p:cNvPr>
              <p:cNvSpPr/>
              <p:nvPr/>
            </p:nvSpPr>
            <p:spPr bwMode="gray">
              <a:xfrm>
                <a:off x="9967913" y="349099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sp>
            <p:nvSpPr>
              <p:cNvPr id="45" name="Hexagon 44">
                <a:extLst>
                  <a:ext uri="{FF2B5EF4-FFF2-40B4-BE49-F238E27FC236}">
                    <a16:creationId xmlns:a16="http://schemas.microsoft.com/office/drawing/2014/main" id="{95E038AE-C473-4498-842E-DEE4EF72160C}"/>
                  </a:ext>
                </a:extLst>
              </p:cNvPr>
              <p:cNvSpPr/>
              <p:nvPr/>
            </p:nvSpPr>
            <p:spPr bwMode="gray">
              <a:xfrm>
                <a:off x="9967913" y="382766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grpSp>
        <p:grpSp>
          <p:nvGrpSpPr>
            <p:cNvPr id="32" name="Group 31">
              <a:extLst>
                <a:ext uri="{FF2B5EF4-FFF2-40B4-BE49-F238E27FC236}">
                  <a16:creationId xmlns:a16="http://schemas.microsoft.com/office/drawing/2014/main" id="{489FF976-BA3F-4AFC-B2C0-7645DD01FC12}"/>
                </a:ext>
              </a:extLst>
            </p:cNvPr>
            <p:cNvGrpSpPr/>
            <p:nvPr/>
          </p:nvGrpSpPr>
          <p:grpSpPr>
            <a:xfrm>
              <a:off x="1226584" y="4012818"/>
              <a:ext cx="199197" cy="456710"/>
              <a:chOff x="9967913" y="3490999"/>
              <a:chExt cx="346562" cy="635430"/>
            </a:xfrm>
            <a:grpFill/>
          </p:grpSpPr>
          <p:sp>
            <p:nvSpPr>
              <p:cNvPr id="42" name="Hexagon 41">
                <a:extLst>
                  <a:ext uri="{FF2B5EF4-FFF2-40B4-BE49-F238E27FC236}">
                    <a16:creationId xmlns:a16="http://schemas.microsoft.com/office/drawing/2014/main" id="{B70CEE7A-2F0F-474F-839E-FBA0AA342CFD}"/>
                  </a:ext>
                </a:extLst>
              </p:cNvPr>
              <p:cNvSpPr/>
              <p:nvPr/>
            </p:nvSpPr>
            <p:spPr bwMode="gray">
              <a:xfrm>
                <a:off x="9967913" y="349099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sp>
            <p:nvSpPr>
              <p:cNvPr id="43" name="Hexagon 42">
                <a:extLst>
                  <a:ext uri="{FF2B5EF4-FFF2-40B4-BE49-F238E27FC236}">
                    <a16:creationId xmlns:a16="http://schemas.microsoft.com/office/drawing/2014/main" id="{B82849AE-4736-4D3B-B5B1-E4151469C7D5}"/>
                  </a:ext>
                </a:extLst>
              </p:cNvPr>
              <p:cNvSpPr/>
              <p:nvPr/>
            </p:nvSpPr>
            <p:spPr bwMode="gray">
              <a:xfrm>
                <a:off x="9967913" y="382766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grpSp>
        <p:grpSp>
          <p:nvGrpSpPr>
            <p:cNvPr id="33" name="Group 32">
              <a:extLst>
                <a:ext uri="{FF2B5EF4-FFF2-40B4-BE49-F238E27FC236}">
                  <a16:creationId xmlns:a16="http://schemas.microsoft.com/office/drawing/2014/main" id="{29DBEE88-46C0-438F-8FF0-103E30C1EC38}"/>
                </a:ext>
              </a:extLst>
            </p:cNvPr>
            <p:cNvGrpSpPr/>
            <p:nvPr/>
          </p:nvGrpSpPr>
          <p:grpSpPr>
            <a:xfrm>
              <a:off x="1400380" y="3896437"/>
              <a:ext cx="199197" cy="456710"/>
              <a:chOff x="9967913" y="3490999"/>
              <a:chExt cx="346562" cy="635430"/>
            </a:xfrm>
            <a:grpFill/>
          </p:grpSpPr>
          <p:sp>
            <p:nvSpPr>
              <p:cNvPr id="40" name="Hexagon 39">
                <a:extLst>
                  <a:ext uri="{FF2B5EF4-FFF2-40B4-BE49-F238E27FC236}">
                    <a16:creationId xmlns:a16="http://schemas.microsoft.com/office/drawing/2014/main" id="{F3A9ADAA-DFE1-49B7-AD3F-FE319FDC523B}"/>
                  </a:ext>
                </a:extLst>
              </p:cNvPr>
              <p:cNvSpPr/>
              <p:nvPr/>
            </p:nvSpPr>
            <p:spPr bwMode="gray">
              <a:xfrm>
                <a:off x="9967913" y="349099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sp>
            <p:nvSpPr>
              <p:cNvPr id="41" name="Hexagon 40">
                <a:extLst>
                  <a:ext uri="{FF2B5EF4-FFF2-40B4-BE49-F238E27FC236}">
                    <a16:creationId xmlns:a16="http://schemas.microsoft.com/office/drawing/2014/main" id="{FD42F7EE-6860-42F9-9E6E-2987EA4A0CB0}"/>
                  </a:ext>
                </a:extLst>
              </p:cNvPr>
              <p:cNvSpPr/>
              <p:nvPr/>
            </p:nvSpPr>
            <p:spPr bwMode="gray">
              <a:xfrm>
                <a:off x="9967913" y="382766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grpSp>
        <p:grpSp>
          <p:nvGrpSpPr>
            <p:cNvPr id="34" name="Group 33">
              <a:extLst>
                <a:ext uri="{FF2B5EF4-FFF2-40B4-BE49-F238E27FC236}">
                  <a16:creationId xmlns:a16="http://schemas.microsoft.com/office/drawing/2014/main" id="{2A57E363-11C8-4335-A5E5-22CD2D3B41D6}"/>
                </a:ext>
              </a:extLst>
            </p:cNvPr>
            <p:cNvGrpSpPr/>
            <p:nvPr/>
          </p:nvGrpSpPr>
          <p:grpSpPr>
            <a:xfrm>
              <a:off x="526422" y="4259624"/>
              <a:ext cx="199197" cy="456710"/>
              <a:chOff x="9967913" y="3490999"/>
              <a:chExt cx="346562" cy="635430"/>
            </a:xfrm>
            <a:grpFill/>
          </p:grpSpPr>
          <p:sp>
            <p:nvSpPr>
              <p:cNvPr id="38" name="Hexagon 37">
                <a:extLst>
                  <a:ext uri="{FF2B5EF4-FFF2-40B4-BE49-F238E27FC236}">
                    <a16:creationId xmlns:a16="http://schemas.microsoft.com/office/drawing/2014/main" id="{E5F2EE7A-69D3-4EAF-82DC-E7E7B1DC836E}"/>
                  </a:ext>
                </a:extLst>
              </p:cNvPr>
              <p:cNvSpPr/>
              <p:nvPr/>
            </p:nvSpPr>
            <p:spPr bwMode="gray">
              <a:xfrm>
                <a:off x="9967913" y="349099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sp>
            <p:nvSpPr>
              <p:cNvPr id="39" name="Hexagon 38">
                <a:extLst>
                  <a:ext uri="{FF2B5EF4-FFF2-40B4-BE49-F238E27FC236}">
                    <a16:creationId xmlns:a16="http://schemas.microsoft.com/office/drawing/2014/main" id="{67286152-8A92-45D8-809C-329057D86CE6}"/>
                  </a:ext>
                </a:extLst>
              </p:cNvPr>
              <p:cNvSpPr/>
              <p:nvPr/>
            </p:nvSpPr>
            <p:spPr bwMode="gray">
              <a:xfrm>
                <a:off x="9967913" y="382766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grpSp>
        <p:grpSp>
          <p:nvGrpSpPr>
            <p:cNvPr id="35" name="Group 34">
              <a:extLst>
                <a:ext uri="{FF2B5EF4-FFF2-40B4-BE49-F238E27FC236}">
                  <a16:creationId xmlns:a16="http://schemas.microsoft.com/office/drawing/2014/main" id="{FF0E2990-7151-4957-ADA3-4895A7CC9AB7}"/>
                </a:ext>
              </a:extLst>
            </p:cNvPr>
            <p:cNvGrpSpPr/>
            <p:nvPr/>
          </p:nvGrpSpPr>
          <p:grpSpPr>
            <a:xfrm>
              <a:off x="703402" y="4137903"/>
              <a:ext cx="199197" cy="456710"/>
              <a:chOff x="9967913" y="3490999"/>
              <a:chExt cx="346562" cy="635430"/>
            </a:xfrm>
            <a:grpFill/>
          </p:grpSpPr>
          <p:sp>
            <p:nvSpPr>
              <p:cNvPr id="36" name="Hexagon 35">
                <a:extLst>
                  <a:ext uri="{FF2B5EF4-FFF2-40B4-BE49-F238E27FC236}">
                    <a16:creationId xmlns:a16="http://schemas.microsoft.com/office/drawing/2014/main" id="{6BD94E97-9FC3-432A-882A-986C05323BD8}"/>
                  </a:ext>
                </a:extLst>
              </p:cNvPr>
              <p:cNvSpPr/>
              <p:nvPr/>
            </p:nvSpPr>
            <p:spPr bwMode="gray">
              <a:xfrm>
                <a:off x="9967913" y="349099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sp>
            <p:nvSpPr>
              <p:cNvPr id="37" name="Hexagon 36">
                <a:extLst>
                  <a:ext uri="{FF2B5EF4-FFF2-40B4-BE49-F238E27FC236}">
                    <a16:creationId xmlns:a16="http://schemas.microsoft.com/office/drawing/2014/main" id="{EE42E212-82F9-4403-B7E6-674232ED1A2F}"/>
                  </a:ext>
                </a:extLst>
              </p:cNvPr>
              <p:cNvSpPr/>
              <p:nvPr/>
            </p:nvSpPr>
            <p:spPr bwMode="gray">
              <a:xfrm>
                <a:off x="9967913" y="3827669"/>
                <a:ext cx="346562" cy="298760"/>
              </a:xfrm>
              <a:prstGeom prst="hexagon">
                <a:avLst/>
              </a:prstGeom>
              <a:grp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a:ln>
                    <a:noFill/>
                  </a:ln>
                  <a:solidFill>
                    <a:srgbClr val="FFFFFF"/>
                  </a:solidFill>
                  <a:effectLst/>
                  <a:uLnTx/>
                  <a:uFillTx/>
                  <a:latin typeface="Arial"/>
                  <a:ea typeface="Arial Unicode MS" pitchFamily="34" charset="-128"/>
                  <a:cs typeface="Arial Unicode MS" pitchFamily="34" charset="-128"/>
                </a:endParaRPr>
              </a:p>
            </p:txBody>
          </p:sp>
        </p:grpSp>
      </p:grpSp>
      <p:grpSp>
        <p:nvGrpSpPr>
          <p:cNvPr id="48" name="Group 47">
            <a:extLst>
              <a:ext uri="{FF2B5EF4-FFF2-40B4-BE49-F238E27FC236}">
                <a16:creationId xmlns:a16="http://schemas.microsoft.com/office/drawing/2014/main" id="{3165C2E2-9332-46D0-BED5-7CFE0AAC3B4F}"/>
              </a:ext>
            </a:extLst>
          </p:cNvPr>
          <p:cNvGrpSpPr/>
          <p:nvPr/>
        </p:nvGrpSpPr>
        <p:grpSpPr>
          <a:xfrm>
            <a:off x="3240357" y="2959082"/>
            <a:ext cx="1259203" cy="608266"/>
            <a:chOff x="6260231" y="2807190"/>
            <a:chExt cx="1259203" cy="608266"/>
          </a:xfrm>
        </p:grpSpPr>
        <p:sp>
          <p:nvSpPr>
            <p:cNvPr id="49" name="TextBox 48">
              <a:extLst>
                <a:ext uri="{FF2B5EF4-FFF2-40B4-BE49-F238E27FC236}">
                  <a16:creationId xmlns:a16="http://schemas.microsoft.com/office/drawing/2014/main" id="{067D0F52-A988-40A8-B4AB-7227E2C5F60F}"/>
                </a:ext>
              </a:extLst>
            </p:cNvPr>
            <p:cNvSpPr txBox="1"/>
            <p:nvPr/>
          </p:nvSpPr>
          <p:spPr>
            <a:xfrm>
              <a:off x="6697035" y="2807190"/>
              <a:ext cx="485710" cy="21544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Events</a:t>
              </a:r>
            </a:p>
          </p:txBody>
        </p:sp>
        <p:grpSp>
          <p:nvGrpSpPr>
            <p:cNvPr id="50" name="Group 49">
              <a:extLst>
                <a:ext uri="{FF2B5EF4-FFF2-40B4-BE49-F238E27FC236}">
                  <a16:creationId xmlns:a16="http://schemas.microsoft.com/office/drawing/2014/main" id="{2D11E4B7-7CCB-4A8D-8824-460982FC776C}"/>
                </a:ext>
              </a:extLst>
            </p:cNvPr>
            <p:cNvGrpSpPr/>
            <p:nvPr/>
          </p:nvGrpSpPr>
          <p:grpSpPr>
            <a:xfrm>
              <a:off x="6633085" y="3144280"/>
              <a:ext cx="546670" cy="232396"/>
              <a:chOff x="6670544" y="3384196"/>
              <a:chExt cx="546670" cy="232396"/>
            </a:xfrm>
          </p:grpSpPr>
          <p:sp>
            <p:nvSpPr>
              <p:cNvPr id="57" name="Oval 56">
                <a:extLst>
                  <a:ext uri="{FF2B5EF4-FFF2-40B4-BE49-F238E27FC236}">
                    <a16:creationId xmlns:a16="http://schemas.microsoft.com/office/drawing/2014/main" id="{B348AFDA-7D1E-4E7F-8615-17D52B583179}"/>
                  </a:ext>
                </a:extLst>
              </p:cNvPr>
              <p:cNvSpPr/>
              <p:nvPr/>
            </p:nvSpPr>
            <p:spPr bwMode="gray">
              <a:xfrm>
                <a:off x="6670544" y="3384196"/>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58" name="Oval 57">
                <a:extLst>
                  <a:ext uri="{FF2B5EF4-FFF2-40B4-BE49-F238E27FC236}">
                    <a16:creationId xmlns:a16="http://schemas.microsoft.com/office/drawing/2014/main" id="{129D59E1-56E7-41A1-B27D-29A739897CF4}"/>
                  </a:ext>
                </a:extLst>
              </p:cNvPr>
              <p:cNvSpPr/>
              <p:nvPr/>
            </p:nvSpPr>
            <p:spPr bwMode="gray">
              <a:xfrm>
                <a:off x="6816474" y="3384196"/>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59" name="Oval 58">
                <a:extLst>
                  <a:ext uri="{FF2B5EF4-FFF2-40B4-BE49-F238E27FC236}">
                    <a16:creationId xmlns:a16="http://schemas.microsoft.com/office/drawing/2014/main" id="{F0F86D9B-7F18-4E72-9316-AF76A8A8FD38}"/>
                  </a:ext>
                </a:extLst>
              </p:cNvPr>
              <p:cNvSpPr/>
              <p:nvPr/>
            </p:nvSpPr>
            <p:spPr bwMode="gray">
              <a:xfrm>
                <a:off x="6962404" y="3384196"/>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60" name="Oval 59">
                <a:extLst>
                  <a:ext uri="{FF2B5EF4-FFF2-40B4-BE49-F238E27FC236}">
                    <a16:creationId xmlns:a16="http://schemas.microsoft.com/office/drawing/2014/main" id="{6CF332F5-6D61-4AFE-A69F-553B2623F181}"/>
                  </a:ext>
                </a:extLst>
              </p:cNvPr>
              <p:cNvSpPr/>
              <p:nvPr/>
            </p:nvSpPr>
            <p:spPr bwMode="gray">
              <a:xfrm>
                <a:off x="7108334" y="3384196"/>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61" name="Oval 60">
                <a:extLst>
                  <a:ext uri="{FF2B5EF4-FFF2-40B4-BE49-F238E27FC236}">
                    <a16:creationId xmlns:a16="http://schemas.microsoft.com/office/drawing/2014/main" id="{78BEF077-8150-4CAE-ACF0-990565305C4D}"/>
                  </a:ext>
                </a:extLst>
              </p:cNvPr>
              <p:cNvSpPr/>
              <p:nvPr/>
            </p:nvSpPr>
            <p:spPr bwMode="gray">
              <a:xfrm>
                <a:off x="6670544" y="3510627"/>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62" name="Oval 61">
                <a:extLst>
                  <a:ext uri="{FF2B5EF4-FFF2-40B4-BE49-F238E27FC236}">
                    <a16:creationId xmlns:a16="http://schemas.microsoft.com/office/drawing/2014/main" id="{FA17F339-690F-48EB-B1AC-C62E1688F2F5}"/>
                  </a:ext>
                </a:extLst>
              </p:cNvPr>
              <p:cNvSpPr/>
              <p:nvPr/>
            </p:nvSpPr>
            <p:spPr bwMode="gray">
              <a:xfrm>
                <a:off x="6816474" y="3510627"/>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63" name="Oval 62">
                <a:extLst>
                  <a:ext uri="{FF2B5EF4-FFF2-40B4-BE49-F238E27FC236}">
                    <a16:creationId xmlns:a16="http://schemas.microsoft.com/office/drawing/2014/main" id="{D21281D5-BB28-4ABA-AA8B-A7FA6CD4B805}"/>
                  </a:ext>
                </a:extLst>
              </p:cNvPr>
              <p:cNvSpPr/>
              <p:nvPr/>
            </p:nvSpPr>
            <p:spPr bwMode="gray">
              <a:xfrm>
                <a:off x="6962404" y="3510627"/>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64" name="Oval 63">
                <a:extLst>
                  <a:ext uri="{FF2B5EF4-FFF2-40B4-BE49-F238E27FC236}">
                    <a16:creationId xmlns:a16="http://schemas.microsoft.com/office/drawing/2014/main" id="{2A8E8A1D-13B2-4611-B5B5-796DED0103C6}"/>
                  </a:ext>
                </a:extLst>
              </p:cNvPr>
              <p:cNvSpPr/>
              <p:nvPr/>
            </p:nvSpPr>
            <p:spPr bwMode="gray">
              <a:xfrm>
                <a:off x="7108334" y="3510627"/>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grpSp>
          <p:nvGrpSpPr>
            <p:cNvPr id="51" name="Group 50">
              <a:extLst>
                <a:ext uri="{FF2B5EF4-FFF2-40B4-BE49-F238E27FC236}">
                  <a16:creationId xmlns:a16="http://schemas.microsoft.com/office/drawing/2014/main" id="{03C72C39-6C94-4ED7-B76F-B79144B2087A}"/>
                </a:ext>
              </a:extLst>
            </p:cNvPr>
            <p:cNvGrpSpPr/>
            <p:nvPr/>
          </p:nvGrpSpPr>
          <p:grpSpPr>
            <a:xfrm>
              <a:off x="6260231" y="3105501"/>
              <a:ext cx="172157" cy="309955"/>
              <a:chOff x="2453911" y="1404137"/>
              <a:chExt cx="322241" cy="580171"/>
            </a:xfrm>
            <a:solidFill>
              <a:schemeClr val="bg1">
                <a:alpha val="50000"/>
              </a:schemeClr>
            </a:solidFill>
          </p:grpSpPr>
          <p:cxnSp>
            <p:nvCxnSpPr>
              <p:cNvPr id="55" name="Straight Connector 54">
                <a:extLst>
                  <a:ext uri="{FF2B5EF4-FFF2-40B4-BE49-F238E27FC236}">
                    <a16:creationId xmlns:a16="http://schemas.microsoft.com/office/drawing/2014/main" id="{B2B0EAB4-7425-45E5-851D-0B69807BFA82}"/>
                  </a:ext>
                </a:extLst>
              </p:cNvPr>
              <p:cNvCxnSpPr/>
              <p:nvPr/>
            </p:nvCxnSpPr>
            <p:spPr>
              <a:xfrm>
                <a:off x="2453911" y="1404137"/>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0F1D98C-A279-4CBC-AF3B-56206D6506C6}"/>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A169C32-B5FD-4D5B-B01A-FBA6500FFA3D}"/>
                </a:ext>
              </a:extLst>
            </p:cNvPr>
            <p:cNvGrpSpPr/>
            <p:nvPr/>
          </p:nvGrpSpPr>
          <p:grpSpPr>
            <a:xfrm>
              <a:off x="7347277" y="3105501"/>
              <a:ext cx="172157" cy="309955"/>
              <a:chOff x="2453911" y="1404137"/>
              <a:chExt cx="322241" cy="580171"/>
            </a:xfrm>
            <a:solidFill>
              <a:schemeClr val="bg1">
                <a:alpha val="50000"/>
              </a:schemeClr>
            </a:solidFill>
          </p:grpSpPr>
          <p:cxnSp>
            <p:nvCxnSpPr>
              <p:cNvPr id="53" name="Straight Connector 52">
                <a:extLst>
                  <a:ext uri="{FF2B5EF4-FFF2-40B4-BE49-F238E27FC236}">
                    <a16:creationId xmlns:a16="http://schemas.microsoft.com/office/drawing/2014/main" id="{10EDA235-A2CC-4B6F-8692-634438AC54DC}"/>
                  </a:ext>
                </a:extLst>
              </p:cNvPr>
              <p:cNvCxnSpPr/>
              <p:nvPr/>
            </p:nvCxnSpPr>
            <p:spPr>
              <a:xfrm>
                <a:off x="2453911" y="1404137"/>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C238B21-709B-4B08-8315-DCAF45B0FA3F}"/>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5" name="Group 64">
            <a:extLst>
              <a:ext uri="{FF2B5EF4-FFF2-40B4-BE49-F238E27FC236}">
                <a16:creationId xmlns:a16="http://schemas.microsoft.com/office/drawing/2014/main" id="{8CB5A6A4-DFF5-4D72-9C07-55439D0C6356}"/>
              </a:ext>
            </a:extLst>
          </p:cNvPr>
          <p:cNvGrpSpPr/>
          <p:nvPr/>
        </p:nvGrpSpPr>
        <p:grpSpPr>
          <a:xfrm>
            <a:off x="3106010" y="3806840"/>
            <a:ext cx="1498174" cy="660481"/>
            <a:chOff x="3114197" y="3435315"/>
            <a:chExt cx="1498174" cy="660481"/>
          </a:xfrm>
        </p:grpSpPr>
        <p:sp>
          <p:nvSpPr>
            <p:cNvPr id="66" name="TextBox 65">
              <a:extLst>
                <a:ext uri="{FF2B5EF4-FFF2-40B4-BE49-F238E27FC236}">
                  <a16:creationId xmlns:a16="http://schemas.microsoft.com/office/drawing/2014/main" id="{E8C8F384-8962-469A-AF97-D393E539B07E}"/>
                </a:ext>
              </a:extLst>
            </p:cNvPr>
            <p:cNvSpPr txBox="1"/>
            <p:nvPr/>
          </p:nvSpPr>
          <p:spPr>
            <a:xfrm>
              <a:off x="3114197" y="3435315"/>
              <a:ext cx="1498174"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Kyma API calls</a:t>
              </a:r>
            </a:p>
          </p:txBody>
        </p:sp>
        <p:grpSp>
          <p:nvGrpSpPr>
            <p:cNvPr id="67" name="Group 66">
              <a:extLst>
                <a:ext uri="{FF2B5EF4-FFF2-40B4-BE49-F238E27FC236}">
                  <a16:creationId xmlns:a16="http://schemas.microsoft.com/office/drawing/2014/main" id="{30B8F246-0548-436E-A4FE-33474F29E560}"/>
                </a:ext>
              </a:extLst>
            </p:cNvPr>
            <p:cNvGrpSpPr/>
            <p:nvPr/>
          </p:nvGrpSpPr>
          <p:grpSpPr>
            <a:xfrm>
              <a:off x="3286266" y="3784253"/>
              <a:ext cx="1247459" cy="311543"/>
              <a:chOff x="6405037" y="3823512"/>
              <a:chExt cx="1247459" cy="311543"/>
            </a:xfrm>
          </p:grpSpPr>
          <p:grpSp>
            <p:nvGrpSpPr>
              <p:cNvPr id="68" name="Group 67">
                <a:extLst>
                  <a:ext uri="{FF2B5EF4-FFF2-40B4-BE49-F238E27FC236}">
                    <a16:creationId xmlns:a16="http://schemas.microsoft.com/office/drawing/2014/main" id="{75A3E1EE-B24D-4DB7-8182-A38538C97380}"/>
                  </a:ext>
                </a:extLst>
              </p:cNvPr>
              <p:cNvGrpSpPr/>
              <p:nvPr/>
            </p:nvGrpSpPr>
            <p:grpSpPr>
              <a:xfrm>
                <a:off x="6405037" y="3823512"/>
                <a:ext cx="172157" cy="311543"/>
                <a:chOff x="2453911" y="1401165"/>
                <a:chExt cx="322241" cy="583143"/>
              </a:xfrm>
              <a:solidFill>
                <a:schemeClr val="bg1">
                  <a:alpha val="50000"/>
                </a:schemeClr>
              </a:solidFill>
            </p:grpSpPr>
            <p:cxnSp>
              <p:nvCxnSpPr>
                <p:cNvPr id="84" name="Straight Connector 83">
                  <a:extLst>
                    <a:ext uri="{FF2B5EF4-FFF2-40B4-BE49-F238E27FC236}">
                      <a16:creationId xmlns:a16="http://schemas.microsoft.com/office/drawing/2014/main" id="{C30C4F40-FA49-4E80-8EBD-86DBDA08D2C4}"/>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8225966-3328-42A8-939E-CDA26A694007}"/>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496EF977-896C-496C-9AB2-7A3C6574810B}"/>
                  </a:ext>
                </a:extLst>
              </p:cNvPr>
              <p:cNvGrpSpPr/>
              <p:nvPr/>
            </p:nvGrpSpPr>
            <p:grpSpPr>
              <a:xfrm>
                <a:off x="6620097" y="3823512"/>
                <a:ext cx="172157" cy="311543"/>
                <a:chOff x="2453911" y="1401165"/>
                <a:chExt cx="322241" cy="583143"/>
              </a:xfrm>
              <a:solidFill>
                <a:schemeClr val="bg1">
                  <a:alpha val="50000"/>
                </a:schemeClr>
              </a:solidFill>
            </p:grpSpPr>
            <p:cxnSp>
              <p:nvCxnSpPr>
                <p:cNvPr id="82" name="Straight Connector 81">
                  <a:extLst>
                    <a:ext uri="{FF2B5EF4-FFF2-40B4-BE49-F238E27FC236}">
                      <a16:creationId xmlns:a16="http://schemas.microsoft.com/office/drawing/2014/main" id="{6E280FEC-B94B-4CFC-BB17-17FD89E12A22}"/>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E685D52-E24A-4B2B-B183-F40709A95B8C}"/>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3440ECE6-8DEB-4C0E-9014-79FD8A80FF12}"/>
                  </a:ext>
                </a:extLst>
              </p:cNvPr>
              <p:cNvGrpSpPr/>
              <p:nvPr/>
            </p:nvGrpSpPr>
            <p:grpSpPr>
              <a:xfrm>
                <a:off x="6835157" y="3823512"/>
                <a:ext cx="172157" cy="311543"/>
                <a:chOff x="2453911" y="1401165"/>
                <a:chExt cx="322241" cy="583143"/>
              </a:xfrm>
              <a:solidFill>
                <a:schemeClr val="bg1">
                  <a:alpha val="50000"/>
                </a:schemeClr>
              </a:solidFill>
            </p:grpSpPr>
            <p:cxnSp>
              <p:nvCxnSpPr>
                <p:cNvPr id="80" name="Straight Connector 79">
                  <a:extLst>
                    <a:ext uri="{FF2B5EF4-FFF2-40B4-BE49-F238E27FC236}">
                      <a16:creationId xmlns:a16="http://schemas.microsoft.com/office/drawing/2014/main" id="{69F03ECE-CA2D-4F1A-878C-1A07D11B694D}"/>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7AA8690-5729-41E3-815E-9138A29DB2DE}"/>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049B1A43-4AB2-43AE-9AD4-1F2ABA411624}"/>
                  </a:ext>
                </a:extLst>
              </p:cNvPr>
              <p:cNvGrpSpPr/>
              <p:nvPr/>
            </p:nvGrpSpPr>
            <p:grpSpPr>
              <a:xfrm>
                <a:off x="7050217" y="3823512"/>
                <a:ext cx="172157" cy="311543"/>
                <a:chOff x="2453911" y="1401165"/>
                <a:chExt cx="322241" cy="583143"/>
              </a:xfrm>
              <a:solidFill>
                <a:schemeClr val="bg1">
                  <a:alpha val="50000"/>
                </a:schemeClr>
              </a:solidFill>
            </p:grpSpPr>
            <p:cxnSp>
              <p:nvCxnSpPr>
                <p:cNvPr id="78" name="Straight Connector 77">
                  <a:extLst>
                    <a:ext uri="{FF2B5EF4-FFF2-40B4-BE49-F238E27FC236}">
                      <a16:creationId xmlns:a16="http://schemas.microsoft.com/office/drawing/2014/main" id="{7C8F8B05-79EC-4BB7-BEDD-0B1390ADC476}"/>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4A9C927-D8B9-402F-8CEB-EADB0622CD2A}"/>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283ED3A-3DED-488E-ADE4-209720BBD417}"/>
                  </a:ext>
                </a:extLst>
              </p:cNvPr>
              <p:cNvGrpSpPr/>
              <p:nvPr/>
            </p:nvGrpSpPr>
            <p:grpSpPr>
              <a:xfrm>
                <a:off x="7265277" y="3823512"/>
                <a:ext cx="172157" cy="311543"/>
                <a:chOff x="2453911" y="1401165"/>
                <a:chExt cx="322241" cy="583143"/>
              </a:xfrm>
              <a:solidFill>
                <a:schemeClr val="bg1">
                  <a:alpha val="50000"/>
                </a:schemeClr>
              </a:solidFill>
            </p:grpSpPr>
            <p:cxnSp>
              <p:nvCxnSpPr>
                <p:cNvPr id="76" name="Straight Connector 75">
                  <a:extLst>
                    <a:ext uri="{FF2B5EF4-FFF2-40B4-BE49-F238E27FC236}">
                      <a16:creationId xmlns:a16="http://schemas.microsoft.com/office/drawing/2014/main" id="{9355A4BF-66A9-477A-99EE-F54D8471BA84}"/>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54E95B1-E02D-4B33-8007-8F5BAB0078D6}"/>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663AC57B-5DD7-4CB8-9286-74F2315BD5D7}"/>
                  </a:ext>
                </a:extLst>
              </p:cNvPr>
              <p:cNvGrpSpPr/>
              <p:nvPr/>
            </p:nvGrpSpPr>
            <p:grpSpPr>
              <a:xfrm>
                <a:off x="7480339" y="3823512"/>
                <a:ext cx="172157" cy="311543"/>
                <a:chOff x="2453911" y="1401165"/>
                <a:chExt cx="322241" cy="583143"/>
              </a:xfrm>
              <a:solidFill>
                <a:schemeClr val="bg1">
                  <a:alpha val="50000"/>
                </a:schemeClr>
              </a:solidFill>
            </p:grpSpPr>
            <p:cxnSp>
              <p:nvCxnSpPr>
                <p:cNvPr id="74" name="Straight Connector 73">
                  <a:extLst>
                    <a:ext uri="{FF2B5EF4-FFF2-40B4-BE49-F238E27FC236}">
                      <a16:creationId xmlns:a16="http://schemas.microsoft.com/office/drawing/2014/main" id="{A331716B-3B53-4839-A4BE-6793C828AE0F}"/>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626BA22-A8F0-4C20-8803-707BF781C22B}"/>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grpSp>
        <p:nvGrpSpPr>
          <p:cNvPr id="86" name="Group 85">
            <a:extLst>
              <a:ext uri="{FF2B5EF4-FFF2-40B4-BE49-F238E27FC236}">
                <a16:creationId xmlns:a16="http://schemas.microsoft.com/office/drawing/2014/main" id="{7A2480FE-F4F4-4B2C-8BB9-497830D73661}"/>
              </a:ext>
            </a:extLst>
          </p:cNvPr>
          <p:cNvGrpSpPr/>
          <p:nvPr/>
        </p:nvGrpSpPr>
        <p:grpSpPr>
          <a:xfrm>
            <a:off x="3155469" y="1913184"/>
            <a:ext cx="1305634" cy="832130"/>
            <a:chOff x="3267028" y="1444558"/>
            <a:chExt cx="1305634" cy="832130"/>
          </a:xfrm>
        </p:grpSpPr>
        <p:sp>
          <p:nvSpPr>
            <p:cNvPr id="87" name="TextBox 86">
              <a:extLst>
                <a:ext uri="{FF2B5EF4-FFF2-40B4-BE49-F238E27FC236}">
                  <a16:creationId xmlns:a16="http://schemas.microsoft.com/office/drawing/2014/main" id="{EC605CB6-FE16-4253-84F9-BC6814BBD101}"/>
                </a:ext>
              </a:extLst>
            </p:cNvPr>
            <p:cNvSpPr txBox="1"/>
            <p:nvPr/>
          </p:nvSpPr>
          <p:spPr>
            <a:xfrm>
              <a:off x="3359189" y="1444558"/>
              <a:ext cx="1213473" cy="4308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ea typeface="Arial Unicode MS" pitchFamily="34" charset="-128"/>
                  <a:cs typeface="Arial Unicode MS" pitchFamily="34" charset="-128"/>
                </a:rPr>
                <a:t>Enterprise app </a:t>
              </a:r>
              <a:br>
                <a:rPr lang="en-US" sz="1400" kern="0">
                  <a:ea typeface="Arial Unicode MS" pitchFamily="34" charset="-128"/>
                  <a:cs typeface="Arial Unicode MS" pitchFamily="34" charset="-128"/>
                </a:rPr>
              </a:br>
              <a:r>
                <a:rPr lang="en-US" sz="1400" kern="0">
                  <a:ea typeface="Arial Unicode MS" pitchFamily="34" charset="-128"/>
                  <a:cs typeface="Arial Unicode MS" pitchFamily="34" charset="-128"/>
                </a:rPr>
                <a:t>API calls</a:t>
              </a:r>
            </a:p>
          </p:txBody>
        </p:sp>
        <p:grpSp>
          <p:nvGrpSpPr>
            <p:cNvPr id="88" name="Group 87">
              <a:extLst>
                <a:ext uri="{FF2B5EF4-FFF2-40B4-BE49-F238E27FC236}">
                  <a16:creationId xmlns:a16="http://schemas.microsoft.com/office/drawing/2014/main" id="{3424C317-AA13-441B-B9B2-C3A7B6203631}"/>
                </a:ext>
              </a:extLst>
            </p:cNvPr>
            <p:cNvGrpSpPr/>
            <p:nvPr/>
          </p:nvGrpSpPr>
          <p:grpSpPr>
            <a:xfrm rot="10800000">
              <a:off x="3267028" y="1965145"/>
              <a:ext cx="1247459" cy="311543"/>
              <a:chOff x="6405037" y="3823512"/>
              <a:chExt cx="1247459" cy="311543"/>
            </a:xfrm>
          </p:grpSpPr>
          <p:grpSp>
            <p:nvGrpSpPr>
              <p:cNvPr id="89" name="Group 88">
                <a:extLst>
                  <a:ext uri="{FF2B5EF4-FFF2-40B4-BE49-F238E27FC236}">
                    <a16:creationId xmlns:a16="http://schemas.microsoft.com/office/drawing/2014/main" id="{C9BA9181-D619-47EE-B5F9-E9CE1AE06021}"/>
                  </a:ext>
                </a:extLst>
              </p:cNvPr>
              <p:cNvGrpSpPr/>
              <p:nvPr/>
            </p:nvGrpSpPr>
            <p:grpSpPr>
              <a:xfrm>
                <a:off x="6405037" y="3823512"/>
                <a:ext cx="172157" cy="311543"/>
                <a:chOff x="2453911" y="1401165"/>
                <a:chExt cx="322241" cy="583143"/>
              </a:xfrm>
              <a:solidFill>
                <a:schemeClr val="bg1">
                  <a:alpha val="50000"/>
                </a:schemeClr>
              </a:solidFill>
            </p:grpSpPr>
            <p:cxnSp>
              <p:nvCxnSpPr>
                <p:cNvPr id="105" name="Straight Connector 104">
                  <a:extLst>
                    <a:ext uri="{FF2B5EF4-FFF2-40B4-BE49-F238E27FC236}">
                      <a16:creationId xmlns:a16="http://schemas.microsoft.com/office/drawing/2014/main" id="{8B7D3E9C-4474-4CBB-86EE-80E2E51E2620}"/>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8AC07A2-683C-4FE0-886C-23A2532D47F0}"/>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83F14696-A66E-4AB6-B932-3E786C98005B}"/>
                  </a:ext>
                </a:extLst>
              </p:cNvPr>
              <p:cNvGrpSpPr/>
              <p:nvPr/>
            </p:nvGrpSpPr>
            <p:grpSpPr>
              <a:xfrm>
                <a:off x="6620097" y="3823512"/>
                <a:ext cx="172157" cy="311543"/>
                <a:chOff x="2453911" y="1401165"/>
                <a:chExt cx="322241" cy="583143"/>
              </a:xfrm>
              <a:solidFill>
                <a:schemeClr val="bg1">
                  <a:alpha val="50000"/>
                </a:schemeClr>
              </a:solidFill>
            </p:grpSpPr>
            <p:cxnSp>
              <p:nvCxnSpPr>
                <p:cNvPr id="103" name="Straight Connector 102">
                  <a:extLst>
                    <a:ext uri="{FF2B5EF4-FFF2-40B4-BE49-F238E27FC236}">
                      <a16:creationId xmlns:a16="http://schemas.microsoft.com/office/drawing/2014/main" id="{D799E9CB-D292-4FE8-BA8C-03641ED5BEB8}"/>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1C12FC0-5148-431F-A690-24899C74EFE3}"/>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19ACE33-FB2F-41AB-A71F-671101222789}"/>
                  </a:ext>
                </a:extLst>
              </p:cNvPr>
              <p:cNvGrpSpPr/>
              <p:nvPr/>
            </p:nvGrpSpPr>
            <p:grpSpPr>
              <a:xfrm>
                <a:off x="6835157" y="3823512"/>
                <a:ext cx="172157" cy="311543"/>
                <a:chOff x="2453911" y="1401165"/>
                <a:chExt cx="322241" cy="583143"/>
              </a:xfrm>
              <a:solidFill>
                <a:schemeClr val="bg1">
                  <a:alpha val="50000"/>
                </a:schemeClr>
              </a:solidFill>
            </p:grpSpPr>
            <p:cxnSp>
              <p:nvCxnSpPr>
                <p:cNvPr id="101" name="Straight Connector 100">
                  <a:extLst>
                    <a:ext uri="{FF2B5EF4-FFF2-40B4-BE49-F238E27FC236}">
                      <a16:creationId xmlns:a16="http://schemas.microsoft.com/office/drawing/2014/main" id="{36DACA08-E685-4033-9689-2F6735942071}"/>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175DD2F-D3D3-4064-87E4-E6E8DEAC4BAB}"/>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99571F58-AC12-4658-A1A1-27966AA35522}"/>
                  </a:ext>
                </a:extLst>
              </p:cNvPr>
              <p:cNvGrpSpPr/>
              <p:nvPr/>
            </p:nvGrpSpPr>
            <p:grpSpPr>
              <a:xfrm>
                <a:off x="7050217" y="3823512"/>
                <a:ext cx="172157" cy="311543"/>
                <a:chOff x="2453911" y="1401165"/>
                <a:chExt cx="322241" cy="583143"/>
              </a:xfrm>
              <a:solidFill>
                <a:schemeClr val="bg1">
                  <a:alpha val="50000"/>
                </a:schemeClr>
              </a:solidFill>
            </p:grpSpPr>
            <p:cxnSp>
              <p:nvCxnSpPr>
                <p:cNvPr id="99" name="Straight Connector 98">
                  <a:extLst>
                    <a:ext uri="{FF2B5EF4-FFF2-40B4-BE49-F238E27FC236}">
                      <a16:creationId xmlns:a16="http://schemas.microsoft.com/office/drawing/2014/main" id="{C85344D2-4F53-480F-A0D4-D50E00C500C9}"/>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2DC8F6A-D9FB-4CCB-9C52-B2D4846E0240}"/>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FFC583F-CFC0-4A59-A859-343E8DD18E5B}"/>
                  </a:ext>
                </a:extLst>
              </p:cNvPr>
              <p:cNvGrpSpPr/>
              <p:nvPr/>
            </p:nvGrpSpPr>
            <p:grpSpPr>
              <a:xfrm>
                <a:off x="7265277" y="3823512"/>
                <a:ext cx="172157" cy="311543"/>
                <a:chOff x="2453911" y="1401165"/>
                <a:chExt cx="322241" cy="583143"/>
              </a:xfrm>
              <a:solidFill>
                <a:schemeClr val="bg1">
                  <a:alpha val="50000"/>
                </a:schemeClr>
              </a:solidFill>
            </p:grpSpPr>
            <p:cxnSp>
              <p:nvCxnSpPr>
                <p:cNvPr id="97" name="Straight Connector 96">
                  <a:extLst>
                    <a:ext uri="{FF2B5EF4-FFF2-40B4-BE49-F238E27FC236}">
                      <a16:creationId xmlns:a16="http://schemas.microsoft.com/office/drawing/2014/main" id="{441E3DE6-E643-4C38-82B8-818A1163ABAB}"/>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76DB612-1EA1-4331-A70B-80854B49C84A}"/>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6B81E952-3948-48B1-9F19-F6649504E8D5}"/>
                  </a:ext>
                </a:extLst>
              </p:cNvPr>
              <p:cNvGrpSpPr/>
              <p:nvPr/>
            </p:nvGrpSpPr>
            <p:grpSpPr>
              <a:xfrm>
                <a:off x="7480339" y="3823512"/>
                <a:ext cx="172157" cy="311543"/>
                <a:chOff x="2453911" y="1401165"/>
                <a:chExt cx="322241" cy="583143"/>
              </a:xfrm>
              <a:solidFill>
                <a:schemeClr val="bg1">
                  <a:alpha val="50000"/>
                </a:schemeClr>
              </a:solidFill>
            </p:grpSpPr>
            <p:cxnSp>
              <p:nvCxnSpPr>
                <p:cNvPr id="95" name="Straight Connector 94">
                  <a:extLst>
                    <a:ext uri="{FF2B5EF4-FFF2-40B4-BE49-F238E27FC236}">
                      <a16:creationId xmlns:a16="http://schemas.microsoft.com/office/drawing/2014/main" id="{69B6AC81-BE67-4D5E-8CC6-BBFC21358B66}"/>
                    </a:ext>
                  </a:extLst>
                </p:cNvPr>
                <p:cNvCxnSpPr/>
                <p:nvPr/>
              </p:nvCxnSpPr>
              <p:spPr>
                <a:xfrm>
                  <a:off x="2453911" y="1401165"/>
                  <a:ext cx="322241" cy="302347"/>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F2FC70C-3193-434D-822C-C1F602CF8B66}"/>
                    </a:ext>
                  </a:extLst>
                </p:cNvPr>
                <p:cNvCxnSpPr/>
                <p:nvPr/>
              </p:nvCxnSpPr>
              <p:spPr>
                <a:xfrm flipV="1">
                  <a:off x="2453911" y="1681964"/>
                  <a:ext cx="322241" cy="302344"/>
                </a:xfrm>
                <a:prstGeom prst="line">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sp>
        <p:nvSpPr>
          <p:cNvPr id="243" name="Rectangle 242">
            <a:extLst>
              <a:ext uri="{FF2B5EF4-FFF2-40B4-BE49-F238E27FC236}">
                <a16:creationId xmlns:a16="http://schemas.microsoft.com/office/drawing/2014/main" id="{68CC8C12-A29D-40E6-85D3-7BF3CFB1CC09}"/>
              </a:ext>
            </a:extLst>
          </p:cNvPr>
          <p:cNvSpPr/>
          <p:nvPr/>
        </p:nvSpPr>
        <p:spPr bwMode="gray">
          <a:xfrm>
            <a:off x="5049981" y="1409920"/>
            <a:ext cx="3631627" cy="3312963"/>
          </a:xfrm>
          <a:prstGeom prst="rect">
            <a:avLst/>
          </a:prstGeom>
          <a:noFill/>
          <a:ln w="28575" algn="ctr">
            <a:solidFill>
              <a:schemeClr val="tx1"/>
            </a:solidFill>
            <a:miter lim="800000"/>
            <a:headEnd/>
            <a:tailEnd/>
          </a:ln>
        </p:spPr>
        <p:txBody>
          <a:bodyPr lIns="95247" tIns="76198" rIns="95247" bIns="76198" rtlCol="0" anchor="ctr"/>
          <a:lstStyle/>
          <a:p>
            <a:pPr algn="ctr" defTabSz="967710" fontAlgn="base">
              <a:spcBef>
                <a:spcPct val="50000"/>
              </a:spcBef>
              <a:spcAft>
                <a:spcPct val="0"/>
              </a:spcAft>
              <a:buClr>
                <a:srgbClr val="F0AB00"/>
              </a:buClr>
              <a:buSzPct val="80000"/>
            </a:pPr>
            <a:endParaRPr lang="en-US" sz="1200">
              <a:latin typeface="Arial" charset="0"/>
              <a:ea typeface="Arial" charset="0"/>
              <a:cs typeface="Arial" charset="0"/>
            </a:endParaRPr>
          </a:p>
        </p:txBody>
      </p:sp>
      <p:sp>
        <p:nvSpPr>
          <p:cNvPr id="244" name="Hexagon 243">
            <a:extLst>
              <a:ext uri="{FF2B5EF4-FFF2-40B4-BE49-F238E27FC236}">
                <a16:creationId xmlns:a16="http://schemas.microsoft.com/office/drawing/2014/main" id="{A17B4CEA-6723-469F-91CD-0AE565EA0C14}"/>
              </a:ext>
            </a:extLst>
          </p:cNvPr>
          <p:cNvSpPr/>
          <p:nvPr/>
        </p:nvSpPr>
        <p:spPr bwMode="gray">
          <a:xfrm rot="16200000">
            <a:off x="3844829" y="3044673"/>
            <a:ext cx="2412000" cy="316606"/>
          </a:xfrm>
          <a:prstGeom prst="hexagon">
            <a:avLst/>
          </a:prstGeom>
          <a:solidFill>
            <a:srgbClr val="3298FF"/>
          </a:solidFill>
          <a:ln w="9525" algn="ctr">
            <a:noFill/>
            <a:miter lim="800000"/>
            <a:headEnd/>
            <a:tailEnd/>
          </a:ln>
        </p:spPr>
        <p:txBody>
          <a:bodyPr lIns="95247" tIns="76198" rIns="95247" bIns="76198" rtlCol="0" anchor="ctr"/>
          <a:lstStyle/>
          <a:p>
            <a:pPr algn="ctr" defTabSz="967710" fontAlgn="base">
              <a:spcBef>
                <a:spcPct val="50000"/>
              </a:spcBef>
              <a:spcAft>
                <a:spcPct val="0"/>
              </a:spcAft>
              <a:buClr>
                <a:srgbClr val="F0AB00"/>
              </a:buClr>
              <a:buSzPct val="80000"/>
            </a:pPr>
            <a:r>
              <a:rPr lang="en-US" sz="1200" b="1">
                <a:latin typeface="Arial"/>
                <a:ea typeface="Arial" charset="0"/>
                <a:cs typeface="Arial"/>
              </a:rPr>
              <a:t>Application Connector</a:t>
            </a:r>
            <a:endParaRPr lang="en-US" sz="1200" b="1">
              <a:latin typeface="Arial" charset="0"/>
              <a:ea typeface="Arial" charset="0"/>
              <a:cs typeface="Arial" charset="0"/>
            </a:endParaRPr>
          </a:p>
        </p:txBody>
      </p:sp>
      <p:sp>
        <p:nvSpPr>
          <p:cNvPr id="245" name="Hexagon 244">
            <a:extLst>
              <a:ext uri="{FF2B5EF4-FFF2-40B4-BE49-F238E27FC236}">
                <a16:creationId xmlns:a16="http://schemas.microsoft.com/office/drawing/2014/main" id="{6BA35881-9358-4BC3-A38C-13835459E299}"/>
              </a:ext>
            </a:extLst>
          </p:cNvPr>
          <p:cNvSpPr/>
          <p:nvPr/>
        </p:nvSpPr>
        <p:spPr bwMode="gray">
          <a:xfrm rot="16200000">
            <a:off x="7472031" y="3033223"/>
            <a:ext cx="2412000" cy="339509"/>
          </a:xfrm>
          <a:prstGeom prst="hexagon">
            <a:avLst/>
          </a:prstGeom>
          <a:solidFill>
            <a:srgbClr val="3298FF"/>
          </a:solidFill>
          <a:ln w="9525" algn="ctr">
            <a:noFill/>
            <a:miter lim="800000"/>
            <a:headEnd/>
            <a:tailEnd/>
          </a:ln>
        </p:spPr>
        <p:txBody>
          <a:bodyPr lIns="95247" tIns="76198" rIns="95247" bIns="76198" rtlCol="0" anchor="ctr"/>
          <a:lstStyle/>
          <a:p>
            <a:pPr algn="ctr" defTabSz="967710" fontAlgn="base">
              <a:spcBef>
                <a:spcPct val="50000"/>
              </a:spcBef>
              <a:spcAft>
                <a:spcPct val="0"/>
              </a:spcAft>
              <a:buClr>
                <a:srgbClr val="F0AB00"/>
              </a:buClr>
              <a:buSzPct val="80000"/>
            </a:pPr>
            <a:r>
              <a:rPr lang="en-US" sz="1200" b="1">
                <a:latin typeface="Arial" charset="0"/>
                <a:ea typeface="Arial" charset="0"/>
                <a:cs typeface="Arial" charset="0"/>
              </a:rPr>
              <a:t>Service Catalog</a:t>
            </a:r>
          </a:p>
        </p:txBody>
      </p:sp>
      <p:grpSp>
        <p:nvGrpSpPr>
          <p:cNvPr id="246" name="Group 245">
            <a:extLst>
              <a:ext uri="{FF2B5EF4-FFF2-40B4-BE49-F238E27FC236}">
                <a16:creationId xmlns:a16="http://schemas.microsoft.com/office/drawing/2014/main" id="{1F838001-ACEB-49C4-A90C-6E8640086F90}"/>
              </a:ext>
            </a:extLst>
          </p:cNvPr>
          <p:cNvGrpSpPr/>
          <p:nvPr/>
        </p:nvGrpSpPr>
        <p:grpSpPr>
          <a:xfrm>
            <a:off x="6315953" y="2204286"/>
            <a:ext cx="2007302" cy="447046"/>
            <a:chOff x="6320561" y="2104738"/>
            <a:chExt cx="2007302" cy="447046"/>
          </a:xfrm>
        </p:grpSpPr>
        <p:grpSp>
          <p:nvGrpSpPr>
            <p:cNvPr id="247" name="Group 246">
              <a:extLst>
                <a:ext uri="{FF2B5EF4-FFF2-40B4-BE49-F238E27FC236}">
                  <a16:creationId xmlns:a16="http://schemas.microsoft.com/office/drawing/2014/main" id="{39F97CD6-1D2E-4D9D-B107-5F7FF98ACE41}"/>
                </a:ext>
              </a:extLst>
            </p:cNvPr>
            <p:cNvGrpSpPr/>
            <p:nvPr/>
          </p:nvGrpSpPr>
          <p:grpSpPr>
            <a:xfrm>
              <a:off x="7072863" y="2104738"/>
              <a:ext cx="1255000" cy="447046"/>
              <a:chOff x="9978249" y="2621142"/>
              <a:chExt cx="1255000" cy="447046"/>
            </a:xfrm>
          </p:grpSpPr>
          <p:sp>
            <p:nvSpPr>
              <p:cNvPr id="249" name="Rectangle: Rounded Corners 248">
                <a:extLst>
                  <a:ext uri="{FF2B5EF4-FFF2-40B4-BE49-F238E27FC236}">
                    <a16:creationId xmlns:a16="http://schemas.microsoft.com/office/drawing/2014/main" id="{30EF535E-24F4-4DF3-9583-2E3948C81844}"/>
                  </a:ext>
                </a:extLst>
              </p:cNvPr>
              <p:cNvSpPr/>
              <p:nvPr/>
            </p:nvSpPr>
            <p:spPr bwMode="gray">
              <a:xfrm>
                <a:off x="9978249" y="2621142"/>
                <a:ext cx="1255000" cy="447046"/>
              </a:xfrm>
              <a:prstGeom prst="roundRect">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endParaRPr lang="en-US" sz="1050" kern="0">
                  <a:ea typeface="Arial Unicode MS" pitchFamily="34" charset="-128"/>
                  <a:cs typeface="Arial Unicode MS" pitchFamily="34" charset="-128"/>
                </a:endParaRPr>
              </a:p>
            </p:txBody>
          </p:sp>
          <p:grpSp>
            <p:nvGrpSpPr>
              <p:cNvPr id="250" name="Group 249">
                <a:extLst>
                  <a:ext uri="{FF2B5EF4-FFF2-40B4-BE49-F238E27FC236}">
                    <a16:creationId xmlns:a16="http://schemas.microsoft.com/office/drawing/2014/main" id="{C19E6A89-532F-4660-83D7-9746F1B29489}"/>
                  </a:ext>
                </a:extLst>
              </p:cNvPr>
              <p:cNvGrpSpPr/>
              <p:nvPr/>
            </p:nvGrpSpPr>
            <p:grpSpPr>
              <a:xfrm>
                <a:off x="10133678" y="2659615"/>
                <a:ext cx="756776" cy="167216"/>
                <a:chOff x="7489201" y="3006807"/>
                <a:chExt cx="756776" cy="167216"/>
              </a:xfrm>
            </p:grpSpPr>
            <p:sp>
              <p:nvSpPr>
                <p:cNvPr id="252" name="Arrow: Pentagon 251">
                  <a:extLst>
                    <a:ext uri="{FF2B5EF4-FFF2-40B4-BE49-F238E27FC236}">
                      <a16:creationId xmlns:a16="http://schemas.microsoft.com/office/drawing/2014/main" id="{4A3ABD08-C47A-4BF7-9E70-390E49395CE4}"/>
                    </a:ext>
                  </a:extLst>
                </p:cNvPr>
                <p:cNvSpPr/>
                <p:nvPr/>
              </p:nvSpPr>
              <p:spPr bwMode="gray">
                <a:xfrm>
                  <a:off x="7489201" y="3006808"/>
                  <a:ext cx="235138" cy="164733"/>
                </a:xfrm>
                <a:prstGeom prst="homePlate">
                  <a:avLst/>
                </a:prstGeom>
                <a:solidFill>
                  <a:schemeClr val="tx1"/>
                </a:solidFill>
                <a:ln w="127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253" name="Arrow: Chevron 252">
                  <a:extLst>
                    <a:ext uri="{FF2B5EF4-FFF2-40B4-BE49-F238E27FC236}">
                      <a16:creationId xmlns:a16="http://schemas.microsoft.com/office/drawing/2014/main" id="{668F187B-475E-4FE5-9236-9FF9586A3C8D}"/>
                    </a:ext>
                  </a:extLst>
                </p:cNvPr>
                <p:cNvSpPr/>
                <p:nvPr/>
              </p:nvSpPr>
              <p:spPr bwMode="gray">
                <a:xfrm>
                  <a:off x="7679016" y="3006807"/>
                  <a:ext cx="177469" cy="164733"/>
                </a:xfrm>
                <a:prstGeom prst="chevron">
                  <a:avLst/>
                </a:prstGeom>
                <a:solidFill>
                  <a:schemeClr val="tx1"/>
                </a:solidFill>
                <a:ln w="1270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a:ea typeface="Arial Unicode MS" pitchFamily="34" charset="-128"/>
                  </a:endParaRPr>
                </a:p>
              </p:txBody>
            </p:sp>
            <p:sp>
              <p:nvSpPr>
                <p:cNvPr id="254" name="Arrow: Chevron 253">
                  <a:extLst>
                    <a:ext uri="{FF2B5EF4-FFF2-40B4-BE49-F238E27FC236}">
                      <a16:creationId xmlns:a16="http://schemas.microsoft.com/office/drawing/2014/main" id="{71954F11-7732-4939-B255-E898E4A02A95}"/>
                    </a:ext>
                  </a:extLst>
                </p:cNvPr>
                <p:cNvSpPr/>
                <p:nvPr/>
              </p:nvSpPr>
              <p:spPr bwMode="gray">
                <a:xfrm>
                  <a:off x="7809960" y="3006807"/>
                  <a:ext cx="177469" cy="164733"/>
                </a:xfrm>
                <a:prstGeom prst="chevron">
                  <a:avLst/>
                </a:prstGeom>
                <a:solidFill>
                  <a:schemeClr val="tx1"/>
                </a:solidFill>
                <a:ln w="1270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a:ea typeface="Arial Unicode MS" pitchFamily="34" charset="-128"/>
                  </a:endParaRPr>
                </a:p>
              </p:txBody>
            </p:sp>
            <p:sp>
              <p:nvSpPr>
                <p:cNvPr id="255" name="Arrow: Chevron 254">
                  <a:extLst>
                    <a:ext uri="{FF2B5EF4-FFF2-40B4-BE49-F238E27FC236}">
                      <a16:creationId xmlns:a16="http://schemas.microsoft.com/office/drawing/2014/main" id="{A841BD39-DF33-4503-8E5F-780E4D0E4109}"/>
                    </a:ext>
                  </a:extLst>
                </p:cNvPr>
                <p:cNvSpPr/>
                <p:nvPr/>
              </p:nvSpPr>
              <p:spPr bwMode="gray">
                <a:xfrm>
                  <a:off x="7940904" y="3009290"/>
                  <a:ext cx="177469" cy="164733"/>
                </a:xfrm>
                <a:prstGeom prst="chevron">
                  <a:avLst/>
                </a:prstGeom>
                <a:solidFill>
                  <a:schemeClr val="tx1"/>
                </a:solidFill>
                <a:ln w="1270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a:ea typeface="Arial Unicode MS" pitchFamily="34" charset="-128"/>
                  </a:endParaRPr>
                </a:p>
              </p:txBody>
            </p:sp>
            <p:sp>
              <p:nvSpPr>
                <p:cNvPr id="256" name="Arrow: Chevron 255">
                  <a:extLst>
                    <a:ext uri="{FF2B5EF4-FFF2-40B4-BE49-F238E27FC236}">
                      <a16:creationId xmlns:a16="http://schemas.microsoft.com/office/drawing/2014/main" id="{46A105C2-52CD-4AFC-823E-8A853F3D9183}"/>
                    </a:ext>
                  </a:extLst>
                </p:cNvPr>
                <p:cNvSpPr/>
                <p:nvPr/>
              </p:nvSpPr>
              <p:spPr bwMode="gray">
                <a:xfrm>
                  <a:off x="8068508" y="3009290"/>
                  <a:ext cx="177469" cy="164733"/>
                </a:xfrm>
                <a:prstGeom prst="chevron">
                  <a:avLst/>
                </a:prstGeom>
                <a:solidFill>
                  <a:schemeClr val="tx1"/>
                </a:solidFill>
                <a:ln w="12700" algn="ctr">
                  <a:noFill/>
                  <a:miter lim="800000"/>
                  <a:headEnd/>
                  <a:tailEnd/>
                </a:ln>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algn="ctr" defTabSz="914400" fontAlgn="base">
                    <a:spcBef>
                      <a:spcPct val="50000"/>
                    </a:spcBef>
                    <a:spcAft>
                      <a:spcPct val="0"/>
                    </a:spcAft>
                    <a:buClr>
                      <a:srgbClr val="F0AB00"/>
                    </a:buClr>
                    <a:buSzPct val="80000"/>
                  </a:pPr>
                  <a:endParaRPr lang="en-US" sz="1800" kern="0">
                    <a:ea typeface="Arial Unicode MS" pitchFamily="34" charset="-128"/>
                  </a:endParaRPr>
                </a:p>
              </p:txBody>
            </p:sp>
          </p:grpSp>
          <p:sp>
            <p:nvSpPr>
              <p:cNvPr id="251" name="TextBox 250">
                <a:extLst>
                  <a:ext uri="{FF2B5EF4-FFF2-40B4-BE49-F238E27FC236}">
                    <a16:creationId xmlns:a16="http://schemas.microsoft.com/office/drawing/2014/main" id="{F207BDDF-D717-4FFF-B139-9528347AD644}"/>
                  </a:ext>
                </a:extLst>
              </p:cNvPr>
              <p:cNvSpPr txBox="1"/>
              <p:nvPr/>
            </p:nvSpPr>
            <p:spPr>
              <a:xfrm>
                <a:off x="10202091" y="2862036"/>
                <a:ext cx="527387" cy="16158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050" kern="0">
                    <a:ea typeface="Arial Unicode MS" pitchFamily="34" charset="-128"/>
                    <a:cs typeface="Arial Unicode MS" pitchFamily="34" charset="-128"/>
                  </a:rPr>
                  <a:t>Mashups </a:t>
                </a:r>
              </a:p>
            </p:txBody>
          </p:sp>
        </p:grpSp>
        <p:cxnSp>
          <p:nvCxnSpPr>
            <p:cNvPr id="248" name="Straight Arrow Connector 247">
              <a:extLst>
                <a:ext uri="{FF2B5EF4-FFF2-40B4-BE49-F238E27FC236}">
                  <a16:creationId xmlns:a16="http://schemas.microsoft.com/office/drawing/2014/main" id="{98F9FD0B-EEB5-47B5-89C5-1A2FFDA39DC7}"/>
                </a:ext>
              </a:extLst>
            </p:cNvPr>
            <p:cNvCxnSpPr>
              <a:cxnSpLocks/>
              <a:endCxn id="249" idx="1"/>
            </p:cNvCxnSpPr>
            <p:nvPr/>
          </p:nvCxnSpPr>
          <p:spPr>
            <a:xfrm>
              <a:off x="6320561" y="2328261"/>
              <a:ext cx="752302" cy="0"/>
            </a:xfrm>
            <a:prstGeom prst="straightConnector1">
              <a:avLst/>
            </a:prstGeom>
            <a:ln w="127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57" name="Group 256">
            <a:extLst>
              <a:ext uri="{FF2B5EF4-FFF2-40B4-BE49-F238E27FC236}">
                <a16:creationId xmlns:a16="http://schemas.microsoft.com/office/drawing/2014/main" id="{240AA75C-529A-4896-A82C-0C8B62659D25}"/>
              </a:ext>
            </a:extLst>
          </p:cNvPr>
          <p:cNvGrpSpPr/>
          <p:nvPr/>
        </p:nvGrpSpPr>
        <p:grpSpPr>
          <a:xfrm>
            <a:off x="6315953" y="3335273"/>
            <a:ext cx="2007302" cy="447046"/>
            <a:chOff x="6320561" y="3235725"/>
            <a:chExt cx="2007302" cy="447046"/>
          </a:xfrm>
        </p:grpSpPr>
        <p:grpSp>
          <p:nvGrpSpPr>
            <p:cNvPr id="258" name="Group 257">
              <a:extLst>
                <a:ext uri="{FF2B5EF4-FFF2-40B4-BE49-F238E27FC236}">
                  <a16:creationId xmlns:a16="http://schemas.microsoft.com/office/drawing/2014/main" id="{7CF7E836-9B1B-4652-A8A0-7C148888B4C6}"/>
                </a:ext>
              </a:extLst>
            </p:cNvPr>
            <p:cNvGrpSpPr/>
            <p:nvPr/>
          </p:nvGrpSpPr>
          <p:grpSpPr>
            <a:xfrm>
              <a:off x="7072863" y="3235725"/>
              <a:ext cx="1255000" cy="447046"/>
              <a:chOff x="9978249" y="3752129"/>
              <a:chExt cx="1255000" cy="447046"/>
            </a:xfrm>
          </p:grpSpPr>
          <p:sp>
            <p:nvSpPr>
              <p:cNvPr id="260" name="Rectangle: Rounded Corners 259">
                <a:extLst>
                  <a:ext uri="{FF2B5EF4-FFF2-40B4-BE49-F238E27FC236}">
                    <a16:creationId xmlns:a16="http://schemas.microsoft.com/office/drawing/2014/main" id="{866A34F0-50BA-4988-890B-9E61D63D06F6}"/>
                  </a:ext>
                </a:extLst>
              </p:cNvPr>
              <p:cNvSpPr/>
              <p:nvPr/>
            </p:nvSpPr>
            <p:spPr bwMode="gray">
              <a:xfrm>
                <a:off x="9978249" y="3752129"/>
                <a:ext cx="1255000" cy="447046"/>
              </a:xfrm>
              <a:prstGeom prst="roundRect">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endParaRPr lang="en-US" sz="1050" kern="0">
                  <a:ea typeface="Arial Unicode MS" pitchFamily="34" charset="-128"/>
                  <a:cs typeface="Arial Unicode MS" pitchFamily="34" charset="-128"/>
                </a:endParaRPr>
              </a:p>
            </p:txBody>
          </p:sp>
          <p:sp>
            <p:nvSpPr>
              <p:cNvPr id="261" name="Arrow: Pentagon 260">
                <a:extLst>
                  <a:ext uri="{FF2B5EF4-FFF2-40B4-BE49-F238E27FC236}">
                    <a16:creationId xmlns:a16="http://schemas.microsoft.com/office/drawing/2014/main" id="{DA0DCF4F-F54C-4D6F-AF3C-29F78DFA3D37}"/>
                  </a:ext>
                </a:extLst>
              </p:cNvPr>
              <p:cNvSpPr/>
              <p:nvPr/>
            </p:nvSpPr>
            <p:spPr bwMode="gray">
              <a:xfrm>
                <a:off x="10116842" y="3790859"/>
                <a:ext cx="443925" cy="164733"/>
              </a:xfrm>
              <a:prstGeom prst="homePlate">
                <a:avLst/>
              </a:prstGeom>
              <a:solidFill>
                <a:schemeClr val="tx1"/>
              </a:solidFill>
              <a:ln w="1270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262" name="TextBox 261">
                <a:extLst>
                  <a:ext uri="{FF2B5EF4-FFF2-40B4-BE49-F238E27FC236}">
                    <a16:creationId xmlns:a16="http://schemas.microsoft.com/office/drawing/2014/main" id="{6D80745F-B934-4057-A0E8-79349FB7A815}"/>
                  </a:ext>
                </a:extLst>
              </p:cNvPr>
              <p:cNvSpPr txBox="1"/>
              <p:nvPr/>
            </p:nvSpPr>
            <p:spPr>
              <a:xfrm>
                <a:off x="10227440" y="4003805"/>
                <a:ext cx="756617" cy="16158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050" kern="0">
                    <a:ea typeface="Arial Unicode MS" pitchFamily="34" charset="-128"/>
                    <a:cs typeface="Arial Unicode MS" pitchFamily="34" charset="-128"/>
                  </a:rPr>
                  <a:t>Microservices</a:t>
                </a:r>
              </a:p>
            </p:txBody>
          </p:sp>
        </p:grpSp>
        <p:cxnSp>
          <p:nvCxnSpPr>
            <p:cNvPr id="259" name="Straight Arrow Connector 258">
              <a:extLst>
                <a:ext uri="{FF2B5EF4-FFF2-40B4-BE49-F238E27FC236}">
                  <a16:creationId xmlns:a16="http://schemas.microsoft.com/office/drawing/2014/main" id="{667FBF38-112F-4FA0-90C1-5AA4F26003D8}"/>
                </a:ext>
              </a:extLst>
            </p:cNvPr>
            <p:cNvCxnSpPr>
              <a:cxnSpLocks/>
              <a:endCxn id="260" idx="1"/>
            </p:cNvCxnSpPr>
            <p:nvPr/>
          </p:nvCxnSpPr>
          <p:spPr>
            <a:xfrm>
              <a:off x="6320561" y="3459248"/>
              <a:ext cx="752302" cy="0"/>
            </a:xfrm>
            <a:prstGeom prst="straightConnector1">
              <a:avLst/>
            </a:prstGeom>
            <a:ln w="127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sp>
        <p:nvSpPr>
          <p:cNvPr id="263" name="Rectangle 262">
            <a:extLst>
              <a:ext uri="{FF2B5EF4-FFF2-40B4-BE49-F238E27FC236}">
                <a16:creationId xmlns:a16="http://schemas.microsoft.com/office/drawing/2014/main" id="{CDCF530B-6402-4E79-A0A9-760A02BEB59B}"/>
              </a:ext>
            </a:extLst>
          </p:cNvPr>
          <p:cNvSpPr/>
          <p:nvPr/>
        </p:nvSpPr>
        <p:spPr bwMode="gray">
          <a:xfrm>
            <a:off x="5049979" y="4963010"/>
            <a:ext cx="3631629" cy="1267834"/>
          </a:xfrm>
          <a:prstGeom prst="rect">
            <a:avLst/>
          </a:prstGeom>
          <a:solidFill>
            <a:schemeClr val="bg2">
              <a:lumMod val="75000"/>
            </a:schemeClr>
          </a:solidFill>
          <a:ln w="9525" algn="ctr">
            <a:solidFill>
              <a:schemeClr val="bg2">
                <a:lumMod val="75000"/>
              </a:schemeClr>
            </a:solidFill>
            <a:miter lim="800000"/>
            <a:headEnd/>
            <a:tailEnd/>
          </a:ln>
        </p:spPr>
        <p:txBody>
          <a:bodyPr lIns="95247" tIns="76198" rIns="95247" bIns="76198" rtlCol="0" anchor="ctr"/>
          <a:lstStyle/>
          <a:p>
            <a:pPr algn="ctr" defTabSz="967710" fontAlgn="base">
              <a:spcBef>
                <a:spcPct val="50000"/>
              </a:spcBef>
              <a:spcAft>
                <a:spcPct val="0"/>
              </a:spcAft>
              <a:buClr>
                <a:srgbClr val="F0AB00"/>
              </a:buClr>
              <a:buSzPct val="80000"/>
            </a:pPr>
            <a:endParaRPr lang="en-US" sz="1400" kern="0">
              <a:latin typeface="Calibri" panose="020F0502020204030204" pitchFamily="34" charset="0"/>
              <a:ea typeface="Arial Unicode MS" pitchFamily="34" charset="-128"/>
              <a:cs typeface="Calibri" panose="020F0502020204030204" pitchFamily="34" charset="0"/>
            </a:endParaRPr>
          </a:p>
        </p:txBody>
      </p:sp>
      <p:cxnSp>
        <p:nvCxnSpPr>
          <p:cNvPr id="264" name="Straight Connector 263">
            <a:extLst>
              <a:ext uri="{FF2B5EF4-FFF2-40B4-BE49-F238E27FC236}">
                <a16:creationId xmlns:a16="http://schemas.microsoft.com/office/drawing/2014/main" id="{26A63180-9C0D-4EA6-B8A2-E87027161AE9}"/>
              </a:ext>
            </a:extLst>
          </p:cNvPr>
          <p:cNvCxnSpPr>
            <a:cxnSpLocks/>
          </p:cNvCxnSpPr>
          <p:nvPr/>
        </p:nvCxnSpPr>
        <p:spPr>
          <a:xfrm>
            <a:off x="5181139" y="5602808"/>
            <a:ext cx="3352246" cy="0"/>
          </a:xfrm>
          <a:prstGeom prst="line">
            <a:avLst/>
          </a:prstGeom>
          <a:solidFill>
            <a:schemeClr val="tx2">
              <a:lumMod val="75000"/>
            </a:schemeClr>
          </a:solidFill>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4" name="Hexagon 273">
            <a:extLst>
              <a:ext uri="{FF2B5EF4-FFF2-40B4-BE49-F238E27FC236}">
                <a16:creationId xmlns:a16="http://schemas.microsoft.com/office/drawing/2014/main" id="{EAF9EB0F-9E9C-42C8-8C43-C262D16E3F6E}"/>
              </a:ext>
            </a:extLst>
          </p:cNvPr>
          <p:cNvSpPr/>
          <p:nvPr/>
        </p:nvSpPr>
        <p:spPr bwMode="gray">
          <a:xfrm>
            <a:off x="5566534" y="1269573"/>
            <a:ext cx="2556000" cy="316606"/>
          </a:xfrm>
          <a:prstGeom prst="hexagon">
            <a:avLst/>
          </a:prstGeom>
          <a:solidFill>
            <a:srgbClr val="3298FF"/>
          </a:solidFill>
          <a:ln w="9525" algn="ctr">
            <a:noFill/>
            <a:miter lim="800000"/>
            <a:headEnd/>
            <a:tailEnd/>
          </a:ln>
        </p:spPr>
        <p:txBody>
          <a:bodyPr lIns="95247" tIns="76198" rIns="95247" bIns="76198" rtlCol="0" anchor="ctr"/>
          <a:lstStyle/>
          <a:p>
            <a:pPr algn="ctr" defTabSz="967710" fontAlgn="base">
              <a:spcBef>
                <a:spcPct val="50000"/>
              </a:spcBef>
              <a:spcAft>
                <a:spcPct val="0"/>
              </a:spcAft>
              <a:buClr>
                <a:srgbClr val="F0AB00"/>
              </a:buClr>
              <a:buSzPct val="80000"/>
            </a:pPr>
            <a:r>
              <a:rPr lang="en-US" sz="1200" b="1">
                <a:latin typeface="Arial" charset="0"/>
                <a:ea typeface="Arial" charset="0"/>
                <a:cs typeface="Arial" charset="0"/>
              </a:rPr>
              <a:t>Micro API Gateway</a:t>
            </a:r>
          </a:p>
        </p:txBody>
      </p:sp>
      <p:grpSp>
        <p:nvGrpSpPr>
          <p:cNvPr id="275" name="Group 274">
            <a:extLst>
              <a:ext uri="{FF2B5EF4-FFF2-40B4-BE49-F238E27FC236}">
                <a16:creationId xmlns:a16="http://schemas.microsoft.com/office/drawing/2014/main" id="{79818383-56C9-4A1A-B3BF-40CC63D706AC}"/>
              </a:ext>
            </a:extLst>
          </p:cNvPr>
          <p:cNvGrpSpPr/>
          <p:nvPr/>
        </p:nvGrpSpPr>
        <p:grpSpPr>
          <a:xfrm>
            <a:off x="6315953" y="2765363"/>
            <a:ext cx="2007302" cy="447046"/>
            <a:chOff x="6320561" y="2665815"/>
            <a:chExt cx="2007302" cy="447046"/>
          </a:xfrm>
        </p:grpSpPr>
        <p:cxnSp>
          <p:nvCxnSpPr>
            <p:cNvPr id="276" name="Straight Arrow Connector 275">
              <a:extLst>
                <a:ext uri="{FF2B5EF4-FFF2-40B4-BE49-F238E27FC236}">
                  <a16:creationId xmlns:a16="http://schemas.microsoft.com/office/drawing/2014/main" id="{D90D613B-8539-41E6-BA73-FADE472A645A}"/>
                </a:ext>
              </a:extLst>
            </p:cNvPr>
            <p:cNvCxnSpPr>
              <a:cxnSpLocks/>
              <a:stCxn id="282" idx="3"/>
              <a:endCxn id="278" idx="1"/>
            </p:cNvCxnSpPr>
            <p:nvPr/>
          </p:nvCxnSpPr>
          <p:spPr>
            <a:xfrm flipV="1">
              <a:off x="6320561" y="2889338"/>
              <a:ext cx="752302" cy="2590"/>
            </a:xfrm>
            <a:prstGeom prst="straightConnector1">
              <a:avLst/>
            </a:prstGeom>
            <a:ln w="127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77" name="Group 276">
              <a:extLst>
                <a:ext uri="{FF2B5EF4-FFF2-40B4-BE49-F238E27FC236}">
                  <a16:creationId xmlns:a16="http://schemas.microsoft.com/office/drawing/2014/main" id="{3B8BE638-DEEC-4933-83A9-D19C016CD74B}"/>
                </a:ext>
              </a:extLst>
            </p:cNvPr>
            <p:cNvGrpSpPr/>
            <p:nvPr/>
          </p:nvGrpSpPr>
          <p:grpSpPr>
            <a:xfrm>
              <a:off x="7072863" y="2665815"/>
              <a:ext cx="1255000" cy="447046"/>
              <a:chOff x="9978249" y="3182219"/>
              <a:chExt cx="1255000" cy="447046"/>
            </a:xfrm>
          </p:grpSpPr>
          <p:sp>
            <p:nvSpPr>
              <p:cNvPr id="278" name="Rectangle: Rounded Corners 277">
                <a:extLst>
                  <a:ext uri="{FF2B5EF4-FFF2-40B4-BE49-F238E27FC236}">
                    <a16:creationId xmlns:a16="http://schemas.microsoft.com/office/drawing/2014/main" id="{6B6B6A12-1D02-445A-9397-E8A91AC0E2E9}"/>
                  </a:ext>
                </a:extLst>
              </p:cNvPr>
              <p:cNvSpPr/>
              <p:nvPr/>
            </p:nvSpPr>
            <p:spPr bwMode="gray">
              <a:xfrm>
                <a:off x="9978249" y="3182219"/>
                <a:ext cx="1255000" cy="447046"/>
              </a:xfrm>
              <a:prstGeom prst="roundRect">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endParaRPr lang="en-US" sz="1050" kern="0">
                  <a:ea typeface="Arial Unicode MS" pitchFamily="34" charset="-128"/>
                  <a:cs typeface="Arial Unicode MS" pitchFamily="34" charset="-128"/>
                </a:endParaRPr>
              </a:p>
            </p:txBody>
          </p:sp>
          <p:sp>
            <p:nvSpPr>
              <p:cNvPr id="280" name="TextBox 279">
                <a:extLst>
                  <a:ext uri="{FF2B5EF4-FFF2-40B4-BE49-F238E27FC236}">
                    <a16:creationId xmlns:a16="http://schemas.microsoft.com/office/drawing/2014/main" id="{E0BD3A4E-E510-46FD-8C76-C726B7264F30}"/>
                  </a:ext>
                </a:extLst>
              </p:cNvPr>
              <p:cNvSpPr txBox="1"/>
              <p:nvPr/>
            </p:nvSpPr>
            <p:spPr>
              <a:xfrm>
                <a:off x="10228484" y="3422347"/>
                <a:ext cx="530594" cy="161583"/>
              </a:xfrm>
              <a:prstGeom prst="rect">
                <a:avLst/>
              </a:prstGeom>
              <a:noFill/>
              <a:ln>
                <a:noFill/>
              </a:ln>
            </p:spPr>
            <p:txBody>
              <a:bodyPr wrap="none" lIns="0" tIns="0" rIns="0" bIns="0" rtlCol="0">
                <a:spAutoFit/>
              </a:bodyPr>
              <a:lstStyle/>
              <a:p>
                <a:pPr algn="ctr" fontAlgn="base">
                  <a:spcBef>
                    <a:spcPct val="50000"/>
                  </a:spcBef>
                  <a:spcAft>
                    <a:spcPct val="0"/>
                  </a:spcAft>
                  <a:buClr>
                    <a:srgbClr val="F0AB00"/>
                  </a:buClr>
                  <a:buSzPct val="80000"/>
                </a:pPr>
                <a:r>
                  <a:rPr lang="en-US" sz="1050" kern="0">
                    <a:ea typeface="Arial Unicode MS" pitchFamily="34" charset="-128"/>
                  </a:rPr>
                  <a:t>Functions</a:t>
                </a:r>
              </a:p>
            </p:txBody>
          </p:sp>
        </p:grpSp>
      </p:grpSp>
      <p:grpSp>
        <p:nvGrpSpPr>
          <p:cNvPr id="281" name="Group 280">
            <a:extLst>
              <a:ext uri="{FF2B5EF4-FFF2-40B4-BE49-F238E27FC236}">
                <a16:creationId xmlns:a16="http://schemas.microsoft.com/office/drawing/2014/main" id="{E0DF6F33-BBAD-406E-BB68-8ABD5A108A65}"/>
              </a:ext>
            </a:extLst>
          </p:cNvPr>
          <p:cNvGrpSpPr/>
          <p:nvPr/>
        </p:nvGrpSpPr>
        <p:grpSpPr>
          <a:xfrm>
            <a:off x="5411727" y="2200632"/>
            <a:ext cx="904226" cy="1581688"/>
            <a:chOff x="8321721" y="2617488"/>
            <a:chExt cx="904226" cy="1581688"/>
          </a:xfrm>
        </p:grpSpPr>
        <p:sp>
          <p:nvSpPr>
            <p:cNvPr id="282" name="Rectangle: Rounded Corners 281">
              <a:extLst>
                <a:ext uri="{FF2B5EF4-FFF2-40B4-BE49-F238E27FC236}">
                  <a16:creationId xmlns:a16="http://schemas.microsoft.com/office/drawing/2014/main" id="{266647AC-2E76-44B2-B1C3-AB603A0B3B92}"/>
                </a:ext>
              </a:extLst>
            </p:cNvPr>
            <p:cNvSpPr/>
            <p:nvPr/>
          </p:nvSpPr>
          <p:spPr bwMode="gray">
            <a:xfrm>
              <a:off x="8321721" y="2617488"/>
              <a:ext cx="904226" cy="1581688"/>
            </a:xfrm>
            <a:prstGeom prst="roundRect">
              <a:avLst>
                <a:gd name="adj" fmla="val 9240"/>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endParaRPr lang="en-US" sz="1050" kern="0">
                <a:ea typeface="Arial Unicode MS" pitchFamily="34" charset="-128"/>
                <a:cs typeface="Arial Unicode MS" pitchFamily="34" charset="-128"/>
              </a:endParaRPr>
            </a:p>
          </p:txBody>
        </p:sp>
        <p:sp>
          <p:nvSpPr>
            <p:cNvPr id="283" name="TextBox 282">
              <a:extLst>
                <a:ext uri="{FF2B5EF4-FFF2-40B4-BE49-F238E27FC236}">
                  <a16:creationId xmlns:a16="http://schemas.microsoft.com/office/drawing/2014/main" id="{B09CCB68-3A9F-4874-AF9D-6FA09373AF71}"/>
                </a:ext>
              </a:extLst>
            </p:cNvPr>
            <p:cNvSpPr txBox="1"/>
            <p:nvPr/>
          </p:nvSpPr>
          <p:spPr>
            <a:xfrm rot="16200000">
              <a:off x="7870749" y="3319163"/>
              <a:ext cx="1434368" cy="16158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50" kern="0">
                  <a:ea typeface="Arial Unicode MS" pitchFamily="34" charset="-128"/>
                  <a:cs typeface="Arial Unicode MS" pitchFamily="34" charset="-128"/>
                </a:rPr>
                <a:t>Events routing</a:t>
              </a:r>
            </a:p>
          </p:txBody>
        </p:sp>
        <p:sp>
          <p:nvSpPr>
            <p:cNvPr id="284" name="Oval 283">
              <a:extLst>
                <a:ext uri="{FF2B5EF4-FFF2-40B4-BE49-F238E27FC236}">
                  <a16:creationId xmlns:a16="http://schemas.microsoft.com/office/drawing/2014/main" id="{B8761DCA-2CFC-40AD-A41D-9FE7DF3D12DA}"/>
                </a:ext>
              </a:extLst>
            </p:cNvPr>
            <p:cNvSpPr/>
            <p:nvPr/>
          </p:nvSpPr>
          <p:spPr bwMode="gray">
            <a:xfrm>
              <a:off x="8890215" y="3225791"/>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285" name="Oval 284">
              <a:extLst>
                <a:ext uri="{FF2B5EF4-FFF2-40B4-BE49-F238E27FC236}">
                  <a16:creationId xmlns:a16="http://schemas.microsoft.com/office/drawing/2014/main" id="{DB8E86E3-1A25-40A8-9655-C271300059A7}"/>
                </a:ext>
              </a:extLst>
            </p:cNvPr>
            <p:cNvSpPr/>
            <p:nvPr/>
          </p:nvSpPr>
          <p:spPr bwMode="gray">
            <a:xfrm>
              <a:off x="9054667" y="3901438"/>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286" name="Oval 285">
              <a:extLst>
                <a:ext uri="{FF2B5EF4-FFF2-40B4-BE49-F238E27FC236}">
                  <a16:creationId xmlns:a16="http://schemas.microsoft.com/office/drawing/2014/main" id="{DED3AA3B-1BB7-4B60-90DC-A7B457E7CD52}"/>
                </a:ext>
              </a:extLst>
            </p:cNvPr>
            <p:cNvSpPr/>
            <p:nvPr/>
          </p:nvSpPr>
          <p:spPr bwMode="gray">
            <a:xfrm>
              <a:off x="8890215" y="3352222"/>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287" name="Oval 286">
              <a:extLst>
                <a:ext uri="{FF2B5EF4-FFF2-40B4-BE49-F238E27FC236}">
                  <a16:creationId xmlns:a16="http://schemas.microsoft.com/office/drawing/2014/main" id="{188B00A8-545C-4276-8EDA-AE959BF08EAD}"/>
                </a:ext>
              </a:extLst>
            </p:cNvPr>
            <p:cNvSpPr/>
            <p:nvPr/>
          </p:nvSpPr>
          <p:spPr bwMode="gray">
            <a:xfrm>
              <a:off x="9036145" y="3352222"/>
              <a:ext cx="108880" cy="105965"/>
            </a:xfrm>
            <a:prstGeom prst="ellipse">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pic>
        <p:nvPicPr>
          <p:cNvPr id="294" name="Picture 14" descr="Image result for open service broker logo">
            <a:extLst>
              <a:ext uri="{FF2B5EF4-FFF2-40B4-BE49-F238E27FC236}">
                <a16:creationId xmlns:a16="http://schemas.microsoft.com/office/drawing/2014/main" id="{0B532C27-625A-45FA-A305-155ED0084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236"/>
          <a:stretch/>
        </p:blipFill>
        <p:spPr bwMode="auto">
          <a:xfrm>
            <a:off x="10838901" y="3846769"/>
            <a:ext cx="736781" cy="720630"/>
          </a:xfrm>
          <a:prstGeom prst="rect">
            <a:avLst/>
          </a:prstGeom>
          <a:noFill/>
          <a:extLst>
            <a:ext uri="{909E8E84-426E-40DD-AFC4-6F175D3DCCD1}">
              <a14:hiddenFill xmlns:a14="http://schemas.microsoft.com/office/drawing/2010/main">
                <a:solidFill>
                  <a:srgbClr val="FFFFFF"/>
                </a:solidFill>
              </a14:hiddenFill>
            </a:ext>
          </a:extLst>
        </p:spPr>
      </p:pic>
      <p:sp>
        <p:nvSpPr>
          <p:cNvPr id="295" name="TextBox 294">
            <a:extLst>
              <a:ext uri="{FF2B5EF4-FFF2-40B4-BE49-F238E27FC236}">
                <a16:creationId xmlns:a16="http://schemas.microsoft.com/office/drawing/2014/main" id="{272A4B12-30FD-4664-B0A5-E8288D34642B}"/>
              </a:ext>
            </a:extLst>
          </p:cNvPr>
          <p:cNvSpPr txBox="1"/>
          <p:nvPr/>
        </p:nvSpPr>
        <p:spPr>
          <a:xfrm>
            <a:off x="9562901" y="1827512"/>
            <a:ext cx="2155459" cy="1040813"/>
          </a:xfrm>
          <a:prstGeom prst="rect">
            <a:avLst/>
          </a:prstGeom>
          <a:noFill/>
          <a:ln>
            <a:noFill/>
          </a:ln>
        </p:spPr>
        <p:txBody>
          <a:bodyPr lIns="95247" tIns="76198" rIns="95247" bIns="76198" rtlCol="0" anchor="ctr"/>
          <a:lstStyle>
            <a:defPPr>
              <a:defRPr lang="de-DE"/>
            </a:defPPr>
            <a:lvl1pPr algn="ctr" defTabSz="967710" fontAlgn="base">
              <a:spcBef>
                <a:spcPct val="50000"/>
              </a:spcBef>
              <a:spcAft>
                <a:spcPct val="0"/>
              </a:spcAft>
              <a:buClr>
                <a:srgbClr val="F0AB00"/>
              </a:buClr>
              <a:buSzPct val="80000"/>
              <a:defRPr sz="1200">
                <a:latin typeface="Arial" charset="0"/>
                <a:ea typeface="Arial" charset="0"/>
                <a:cs typeface="Arial" charset="0"/>
              </a:defRPr>
            </a:lvl1pPr>
          </a:lstStyle>
          <a:p>
            <a:pPr algn="l"/>
            <a:r>
              <a:rPr lang="en-US" sz="1400">
                <a:solidFill>
                  <a:schemeClr val="bg1"/>
                </a:solidFill>
              </a:rPr>
              <a:t>Any Open Service Broker (OSB) compatible service provider </a:t>
            </a:r>
          </a:p>
        </p:txBody>
      </p:sp>
      <p:grpSp>
        <p:nvGrpSpPr>
          <p:cNvPr id="296" name="Group 295">
            <a:extLst>
              <a:ext uri="{FF2B5EF4-FFF2-40B4-BE49-F238E27FC236}">
                <a16:creationId xmlns:a16="http://schemas.microsoft.com/office/drawing/2014/main" id="{408602B4-02DC-48EA-B9CD-E81BC300C66B}"/>
              </a:ext>
            </a:extLst>
          </p:cNvPr>
          <p:cNvGrpSpPr/>
          <p:nvPr/>
        </p:nvGrpSpPr>
        <p:grpSpPr>
          <a:xfrm>
            <a:off x="5388527" y="3873160"/>
            <a:ext cx="2957425" cy="447046"/>
            <a:chOff x="5393135" y="4042552"/>
            <a:chExt cx="2957425" cy="447046"/>
          </a:xfrm>
        </p:grpSpPr>
        <p:grpSp>
          <p:nvGrpSpPr>
            <p:cNvPr id="297" name="Group 296">
              <a:extLst>
                <a:ext uri="{FF2B5EF4-FFF2-40B4-BE49-F238E27FC236}">
                  <a16:creationId xmlns:a16="http://schemas.microsoft.com/office/drawing/2014/main" id="{C3923BA3-F465-4EC9-BB0F-B93FBB6FCD8A}"/>
                </a:ext>
              </a:extLst>
            </p:cNvPr>
            <p:cNvGrpSpPr/>
            <p:nvPr/>
          </p:nvGrpSpPr>
          <p:grpSpPr>
            <a:xfrm>
              <a:off x="5393135" y="4042552"/>
              <a:ext cx="2957425" cy="447046"/>
              <a:chOff x="5416206" y="4042552"/>
              <a:chExt cx="2934352" cy="447046"/>
            </a:xfrm>
          </p:grpSpPr>
          <p:sp>
            <p:nvSpPr>
              <p:cNvPr id="299" name="Rectangle: Rounded Corners 298">
                <a:extLst>
                  <a:ext uri="{FF2B5EF4-FFF2-40B4-BE49-F238E27FC236}">
                    <a16:creationId xmlns:a16="http://schemas.microsoft.com/office/drawing/2014/main" id="{B59DD7E3-C4F1-4FC3-8F96-EC36015CDBC7}"/>
                  </a:ext>
                </a:extLst>
              </p:cNvPr>
              <p:cNvSpPr/>
              <p:nvPr/>
            </p:nvSpPr>
            <p:spPr bwMode="gray">
              <a:xfrm>
                <a:off x="5420479" y="4042552"/>
                <a:ext cx="2930079" cy="447046"/>
              </a:xfrm>
              <a:prstGeom prst="roundRect">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endParaRPr lang="en-US" sz="1050" kern="0">
                  <a:ea typeface="Arial Unicode MS" pitchFamily="34" charset="-128"/>
                  <a:cs typeface="Arial Unicode MS" pitchFamily="34" charset="-128"/>
                </a:endParaRPr>
              </a:p>
            </p:txBody>
          </p:sp>
          <p:sp>
            <p:nvSpPr>
              <p:cNvPr id="300" name="TextBox 299">
                <a:extLst>
                  <a:ext uri="{FF2B5EF4-FFF2-40B4-BE49-F238E27FC236}">
                    <a16:creationId xmlns:a16="http://schemas.microsoft.com/office/drawing/2014/main" id="{EB9B1FC4-A319-4853-A8EA-AB6C38F5C4BD}"/>
                  </a:ext>
                </a:extLst>
              </p:cNvPr>
              <p:cNvSpPr txBox="1"/>
              <p:nvPr/>
            </p:nvSpPr>
            <p:spPr>
              <a:xfrm>
                <a:off x="5416206" y="4200758"/>
                <a:ext cx="1649565" cy="16158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50" kern="0">
                    <a:ea typeface="Arial Unicode MS" pitchFamily="34" charset="-128"/>
                    <a:cs typeface="Arial Unicode MS" pitchFamily="34" charset="-128"/>
                  </a:rPr>
                  <a:t>Service Management</a:t>
                </a:r>
              </a:p>
            </p:txBody>
          </p:sp>
        </p:grpSp>
        <p:pic>
          <p:nvPicPr>
            <p:cNvPr id="298" name="Picture 14" descr="Image result for open service broker logo">
              <a:extLst>
                <a:ext uri="{FF2B5EF4-FFF2-40B4-BE49-F238E27FC236}">
                  <a16:creationId xmlns:a16="http://schemas.microsoft.com/office/drawing/2014/main" id="{9C6B2738-D80B-44F0-B7C0-A6EBC9239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236"/>
            <a:stretch/>
          </p:blipFill>
          <p:spPr bwMode="auto">
            <a:xfrm>
              <a:off x="7982824" y="4123225"/>
              <a:ext cx="310622" cy="3038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a:extLst>
              <a:ext uri="{FF2B5EF4-FFF2-40B4-BE49-F238E27FC236}">
                <a16:creationId xmlns:a16="http://schemas.microsoft.com/office/drawing/2014/main" id="{4F0E950C-4361-4633-9F48-5DA7C99B91F4}"/>
              </a:ext>
            </a:extLst>
          </p:cNvPr>
          <p:cNvGrpSpPr/>
          <p:nvPr/>
        </p:nvGrpSpPr>
        <p:grpSpPr>
          <a:xfrm>
            <a:off x="9702024" y="3047810"/>
            <a:ext cx="1627108" cy="961516"/>
            <a:chOff x="9753091" y="3598272"/>
            <a:chExt cx="1867071" cy="1140740"/>
          </a:xfrm>
          <a:solidFill>
            <a:srgbClr val="FCD100"/>
          </a:solidFill>
        </p:grpSpPr>
        <p:grpSp>
          <p:nvGrpSpPr>
            <p:cNvPr id="302" name="Group 301">
              <a:extLst>
                <a:ext uri="{FF2B5EF4-FFF2-40B4-BE49-F238E27FC236}">
                  <a16:creationId xmlns:a16="http://schemas.microsoft.com/office/drawing/2014/main" id="{D487A03A-890C-48FC-9E85-7F50A3A54057}"/>
                </a:ext>
              </a:extLst>
            </p:cNvPr>
            <p:cNvGrpSpPr/>
            <p:nvPr/>
          </p:nvGrpSpPr>
          <p:grpSpPr>
            <a:xfrm>
              <a:off x="10360953" y="3760195"/>
              <a:ext cx="346562" cy="635430"/>
              <a:chOff x="9967913" y="3490999"/>
              <a:chExt cx="346562" cy="635430"/>
            </a:xfrm>
            <a:grpFill/>
          </p:grpSpPr>
          <p:sp>
            <p:nvSpPr>
              <p:cNvPr id="318" name="Hexagon 317">
                <a:extLst>
                  <a:ext uri="{FF2B5EF4-FFF2-40B4-BE49-F238E27FC236}">
                    <a16:creationId xmlns:a16="http://schemas.microsoft.com/office/drawing/2014/main" id="{B7ADD889-C504-48E3-BCD4-DB4C3E3B5A4D}"/>
                  </a:ext>
                </a:extLst>
              </p:cNvPr>
              <p:cNvSpPr/>
              <p:nvPr/>
            </p:nvSpPr>
            <p:spPr bwMode="gray">
              <a:xfrm>
                <a:off x="9967913" y="349099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19" name="Hexagon 318">
                <a:extLst>
                  <a:ext uri="{FF2B5EF4-FFF2-40B4-BE49-F238E27FC236}">
                    <a16:creationId xmlns:a16="http://schemas.microsoft.com/office/drawing/2014/main" id="{3A2D6EDB-697A-4FD4-87CA-560F089F3D4A}"/>
                  </a:ext>
                </a:extLst>
              </p:cNvPr>
              <p:cNvSpPr/>
              <p:nvPr/>
            </p:nvSpPr>
            <p:spPr bwMode="gray">
              <a:xfrm>
                <a:off x="9967913" y="382766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grpSp>
          <p:nvGrpSpPr>
            <p:cNvPr id="303" name="Group 302">
              <a:extLst>
                <a:ext uri="{FF2B5EF4-FFF2-40B4-BE49-F238E27FC236}">
                  <a16:creationId xmlns:a16="http://schemas.microsoft.com/office/drawing/2014/main" id="{C1CABC8D-CFA7-4EC5-AA32-6AE8360BD377}"/>
                </a:ext>
              </a:extLst>
            </p:cNvPr>
            <p:cNvGrpSpPr/>
            <p:nvPr/>
          </p:nvGrpSpPr>
          <p:grpSpPr>
            <a:xfrm>
              <a:off x="10663322" y="3929548"/>
              <a:ext cx="346562" cy="635430"/>
              <a:chOff x="9967913" y="3490999"/>
              <a:chExt cx="346562" cy="635430"/>
            </a:xfrm>
            <a:grpFill/>
          </p:grpSpPr>
          <p:sp>
            <p:nvSpPr>
              <p:cNvPr id="316" name="Hexagon 315">
                <a:extLst>
                  <a:ext uri="{FF2B5EF4-FFF2-40B4-BE49-F238E27FC236}">
                    <a16:creationId xmlns:a16="http://schemas.microsoft.com/office/drawing/2014/main" id="{8D0346D0-1D24-45D4-BAB8-961C173028FC}"/>
                  </a:ext>
                </a:extLst>
              </p:cNvPr>
              <p:cNvSpPr/>
              <p:nvPr/>
            </p:nvSpPr>
            <p:spPr bwMode="gray">
              <a:xfrm>
                <a:off x="9967913" y="349099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17" name="Hexagon 316">
                <a:extLst>
                  <a:ext uri="{FF2B5EF4-FFF2-40B4-BE49-F238E27FC236}">
                    <a16:creationId xmlns:a16="http://schemas.microsoft.com/office/drawing/2014/main" id="{EDCC55B7-C77C-47D9-8575-FD680EB31837}"/>
                  </a:ext>
                </a:extLst>
              </p:cNvPr>
              <p:cNvSpPr/>
              <p:nvPr/>
            </p:nvSpPr>
            <p:spPr bwMode="gray">
              <a:xfrm>
                <a:off x="9967913" y="382766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grpSp>
          <p:nvGrpSpPr>
            <p:cNvPr id="304" name="Group 303">
              <a:extLst>
                <a:ext uri="{FF2B5EF4-FFF2-40B4-BE49-F238E27FC236}">
                  <a16:creationId xmlns:a16="http://schemas.microsoft.com/office/drawing/2014/main" id="{9A899214-2152-4EA1-8A36-FEE43F4C1A8B}"/>
                </a:ext>
              </a:extLst>
            </p:cNvPr>
            <p:cNvGrpSpPr/>
            <p:nvPr/>
          </p:nvGrpSpPr>
          <p:grpSpPr>
            <a:xfrm>
              <a:off x="10971231" y="3760195"/>
              <a:ext cx="346562" cy="635430"/>
              <a:chOff x="9967913" y="3490999"/>
              <a:chExt cx="346562" cy="635430"/>
            </a:xfrm>
            <a:grpFill/>
          </p:grpSpPr>
          <p:sp>
            <p:nvSpPr>
              <p:cNvPr id="314" name="Hexagon 313">
                <a:extLst>
                  <a:ext uri="{FF2B5EF4-FFF2-40B4-BE49-F238E27FC236}">
                    <a16:creationId xmlns:a16="http://schemas.microsoft.com/office/drawing/2014/main" id="{8614E682-DC9E-413C-9D9A-EA5C834ECC14}"/>
                  </a:ext>
                </a:extLst>
              </p:cNvPr>
              <p:cNvSpPr/>
              <p:nvPr/>
            </p:nvSpPr>
            <p:spPr bwMode="gray">
              <a:xfrm>
                <a:off x="9967913" y="349099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15" name="Hexagon 314">
                <a:extLst>
                  <a:ext uri="{FF2B5EF4-FFF2-40B4-BE49-F238E27FC236}">
                    <a16:creationId xmlns:a16="http://schemas.microsoft.com/office/drawing/2014/main" id="{9A9197EA-48F8-48BF-A469-FE82314C27C5}"/>
                  </a:ext>
                </a:extLst>
              </p:cNvPr>
              <p:cNvSpPr/>
              <p:nvPr/>
            </p:nvSpPr>
            <p:spPr bwMode="gray">
              <a:xfrm>
                <a:off x="9967913" y="382766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grpSp>
          <p:nvGrpSpPr>
            <p:cNvPr id="305" name="Group 304">
              <a:extLst>
                <a:ext uri="{FF2B5EF4-FFF2-40B4-BE49-F238E27FC236}">
                  <a16:creationId xmlns:a16="http://schemas.microsoft.com/office/drawing/2014/main" id="{D3D2E539-6DA7-4BD5-8BE7-2422940E0201}"/>
                </a:ext>
              </a:extLst>
            </p:cNvPr>
            <p:cNvGrpSpPr/>
            <p:nvPr/>
          </p:nvGrpSpPr>
          <p:grpSpPr>
            <a:xfrm>
              <a:off x="11273600" y="3598272"/>
              <a:ext cx="346562" cy="635430"/>
              <a:chOff x="9967913" y="3490999"/>
              <a:chExt cx="346562" cy="635430"/>
            </a:xfrm>
            <a:grpFill/>
          </p:grpSpPr>
          <p:sp>
            <p:nvSpPr>
              <p:cNvPr id="312" name="Hexagon 311">
                <a:extLst>
                  <a:ext uri="{FF2B5EF4-FFF2-40B4-BE49-F238E27FC236}">
                    <a16:creationId xmlns:a16="http://schemas.microsoft.com/office/drawing/2014/main" id="{AB56C6CE-5A72-4ECC-AB28-0848BEA24649}"/>
                  </a:ext>
                </a:extLst>
              </p:cNvPr>
              <p:cNvSpPr/>
              <p:nvPr/>
            </p:nvSpPr>
            <p:spPr bwMode="gray">
              <a:xfrm>
                <a:off x="9967913" y="349099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13" name="Hexagon 312">
                <a:extLst>
                  <a:ext uri="{FF2B5EF4-FFF2-40B4-BE49-F238E27FC236}">
                    <a16:creationId xmlns:a16="http://schemas.microsoft.com/office/drawing/2014/main" id="{29405585-30BD-4F20-B9A8-BF79E51CC064}"/>
                  </a:ext>
                </a:extLst>
              </p:cNvPr>
              <p:cNvSpPr/>
              <p:nvPr/>
            </p:nvSpPr>
            <p:spPr bwMode="gray">
              <a:xfrm>
                <a:off x="9967913" y="382766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grpSp>
          <p:nvGrpSpPr>
            <p:cNvPr id="306" name="Group 305">
              <a:extLst>
                <a:ext uri="{FF2B5EF4-FFF2-40B4-BE49-F238E27FC236}">
                  <a16:creationId xmlns:a16="http://schemas.microsoft.com/office/drawing/2014/main" id="{652A4653-76A1-4DAB-87F4-D4D54B0E30B2}"/>
                </a:ext>
              </a:extLst>
            </p:cNvPr>
            <p:cNvGrpSpPr/>
            <p:nvPr/>
          </p:nvGrpSpPr>
          <p:grpSpPr>
            <a:xfrm>
              <a:off x="9753091" y="4103582"/>
              <a:ext cx="346562" cy="635430"/>
              <a:chOff x="9967913" y="3490999"/>
              <a:chExt cx="346562" cy="635430"/>
            </a:xfrm>
            <a:grpFill/>
          </p:grpSpPr>
          <p:sp>
            <p:nvSpPr>
              <p:cNvPr id="310" name="Hexagon 309">
                <a:extLst>
                  <a:ext uri="{FF2B5EF4-FFF2-40B4-BE49-F238E27FC236}">
                    <a16:creationId xmlns:a16="http://schemas.microsoft.com/office/drawing/2014/main" id="{6F0A0C19-D6A5-4811-8AB0-3E2E41CD77F9}"/>
                  </a:ext>
                </a:extLst>
              </p:cNvPr>
              <p:cNvSpPr/>
              <p:nvPr/>
            </p:nvSpPr>
            <p:spPr bwMode="gray">
              <a:xfrm>
                <a:off x="9967913" y="349099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11" name="Hexagon 310">
                <a:extLst>
                  <a:ext uri="{FF2B5EF4-FFF2-40B4-BE49-F238E27FC236}">
                    <a16:creationId xmlns:a16="http://schemas.microsoft.com/office/drawing/2014/main" id="{3FEF55F8-CBFF-4D8A-8878-55688B63D4B3}"/>
                  </a:ext>
                </a:extLst>
              </p:cNvPr>
              <p:cNvSpPr/>
              <p:nvPr/>
            </p:nvSpPr>
            <p:spPr bwMode="gray">
              <a:xfrm>
                <a:off x="9967913" y="382766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grpSp>
          <p:nvGrpSpPr>
            <p:cNvPr id="307" name="Group 306">
              <a:extLst>
                <a:ext uri="{FF2B5EF4-FFF2-40B4-BE49-F238E27FC236}">
                  <a16:creationId xmlns:a16="http://schemas.microsoft.com/office/drawing/2014/main" id="{AB5015AA-3D24-4970-B13F-B1D4FB8FF284}"/>
                </a:ext>
              </a:extLst>
            </p:cNvPr>
            <p:cNvGrpSpPr/>
            <p:nvPr/>
          </p:nvGrpSpPr>
          <p:grpSpPr>
            <a:xfrm>
              <a:off x="10061000" y="3934229"/>
              <a:ext cx="346562" cy="635430"/>
              <a:chOff x="9967913" y="3490999"/>
              <a:chExt cx="346562" cy="635430"/>
            </a:xfrm>
            <a:grpFill/>
          </p:grpSpPr>
          <p:sp>
            <p:nvSpPr>
              <p:cNvPr id="308" name="Hexagon 307">
                <a:extLst>
                  <a:ext uri="{FF2B5EF4-FFF2-40B4-BE49-F238E27FC236}">
                    <a16:creationId xmlns:a16="http://schemas.microsoft.com/office/drawing/2014/main" id="{B92F3A20-8D83-4B9A-832F-87202DCE60C9}"/>
                  </a:ext>
                </a:extLst>
              </p:cNvPr>
              <p:cNvSpPr/>
              <p:nvPr/>
            </p:nvSpPr>
            <p:spPr bwMode="gray">
              <a:xfrm>
                <a:off x="9967913" y="349099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09" name="Hexagon 308">
                <a:extLst>
                  <a:ext uri="{FF2B5EF4-FFF2-40B4-BE49-F238E27FC236}">
                    <a16:creationId xmlns:a16="http://schemas.microsoft.com/office/drawing/2014/main" id="{95A0D356-2DCA-437E-8FBE-30E2F99D81DA}"/>
                  </a:ext>
                </a:extLst>
              </p:cNvPr>
              <p:cNvSpPr/>
              <p:nvPr/>
            </p:nvSpPr>
            <p:spPr bwMode="gray">
              <a:xfrm>
                <a:off x="9967913" y="3827669"/>
                <a:ext cx="346562" cy="298760"/>
              </a:xfrm>
              <a:prstGeom prst="hexagon">
                <a:avLst/>
              </a:prstGeom>
              <a:grp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grpSp>
      <p:grpSp>
        <p:nvGrpSpPr>
          <p:cNvPr id="320" name="Group 319">
            <a:extLst>
              <a:ext uri="{FF2B5EF4-FFF2-40B4-BE49-F238E27FC236}">
                <a16:creationId xmlns:a16="http://schemas.microsoft.com/office/drawing/2014/main" id="{82E6DDF7-5825-4AD5-AB30-B563716512A1}"/>
              </a:ext>
            </a:extLst>
          </p:cNvPr>
          <p:cNvGrpSpPr/>
          <p:nvPr/>
        </p:nvGrpSpPr>
        <p:grpSpPr>
          <a:xfrm>
            <a:off x="7113960" y="3904226"/>
            <a:ext cx="718350" cy="371185"/>
            <a:chOff x="7259773" y="4081985"/>
            <a:chExt cx="718350" cy="371185"/>
          </a:xfrm>
        </p:grpSpPr>
        <p:sp>
          <p:nvSpPr>
            <p:cNvPr id="321" name="Hexagon 320">
              <a:extLst>
                <a:ext uri="{FF2B5EF4-FFF2-40B4-BE49-F238E27FC236}">
                  <a16:creationId xmlns:a16="http://schemas.microsoft.com/office/drawing/2014/main" id="{DF1252A7-CBFB-4A4E-950A-C3C40E870B84}"/>
                </a:ext>
              </a:extLst>
            </p:cNvPr>
            <p:cNvSpPr/>
            <p:nvPr/>
          </p:nvSpPr>
          <p:spPr bwMode="gray">
            <a:xfrm>
              <a:off x="7259773" y="4148504"/>
              <a:ext cx="127923" cy="110278"/>
            </a:xfrm>
            <a:prstGeom prst="hexagon">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nvGrpSpPr>
            <p:cNvPr id="322" name="Group 321">
              <a:extLst>
                <a:ext uri="{FF2B5EF4-FFF2-40B4-BE49-F238E27FC236}">
                  <a16:creationId xmlns:a16="http://schemas.microsoft.com/office/drawing/2014/main" id="{FD5AB227-689F-491F-9067-ACF1EB2C1305}"/>
                </a:ext>
              </a:extLst>
            </p:cNvPr>
            <p:cNvGrpSpPr/>
            <p:nvPr/>
          </p:nvGrpSpPr>
          <p:grpSpPr>
            <a:xfrm>
              <a:off x="7377431" y="4212649"/>
              <a:ext cx="127923" cy="240521"/>
              <a:chOff x="3559723" y="4482336"/>
              <a:chExt cx="127923" cy="240521"/>
            </a:xfrm>
          </p:grpSpPr>
          <p:sp>
            <p:nvSpPr>
              <p:cNvPr id="335" name="Hexagon 334">
                <a:extLst>
                  <a:ext uri="{FF2B5EF4-FFF2-40B4-BE49-F238E27FC236}">
                    <a16:creationId xmlns:a16="http://schemas.microsoft.com/office/drawing/2014/main" id="{6BD965E7-9C37-48AB-BE58-5AA30B195D45}"/>
                  </a:ext>
                </a:extLst>
              </p:cNvPr>
              <p:cNvSpPr/>
              <p:nvPr/>
            </p:nvSpPr>
            <p:spPr bwMode="gray">
              <a:xfrm>
                <a:off x="3559723" y="4482336"/>
                <a:ext cx="127923" cy="110278"/>
              </a:xfrm>
              <a:prstGeom prst="hexagon">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36" name="Hexagon 335">
                <a:extLst>
                  <a:ext uri="{FF2B5EF4-FFF2-40B4-BE49-F238E27FC236}">
                    <a16:creationId xmlns:a16="http://schemas.microsoft.com/office/drawing/2014/main" id="{727610DF-C06C-46AF-B4EE-F52A1DC40B7C}"/>
                  </a:ext>
                </a:extLst>
              </p:cNvPr>
              <p:cNvSpPr/>
              <p:nvPr/>
            </p:nvSpPr>
            <p:spPr bwMode="gray">
              <a:xfrm>
                <a:off x="3559723" y="4612579"/>
                <a:ext cx="127923" cy="110278"/>
              </a:xfrm>
              <a:prstGeom prst="hexagon">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grpSp>
          <p:nvGrpSpPr>
            <p:cNvPr id="323" name="Group 322">
              <a:extLst>
                <a:ext uri="{FF2B5EF4-FFF2-40B4-BE49-F238E27FC236}">
                  <a16:creationId xmlns:a16="http://schemas.microsoft.com/office/drawing/2014/main" id="{611C9E25-B811-4B16-8EF2-E8C881DA3CFD}"/>
                </a:ext>
              </a:extLst>
            </p:cNvPr>
            <p:cNvGrpSpPr/>
            <p:nvPr/>
          </p:nvGrpSpPr>
          <p:grpSpPr>
            <a:xfrm>
              <a:off x="7495335" y="4148504"/>
              <a:ext cx="127923" cy="240521"/>
              <a:chOff x="3559723" y="4482336"/>
              <a:chExt cx="127923" cy="240521"/>
            </a:xfrm>
          </p:grpSpPr>
          <p:sp>
            <p:nvSpPr>
              <p:cNvPr id="333" name="Hexagon 332">
                <a:extLst>
                  <a:ext uri="{FF2B5EF4-FFF2-40B4-BE49-F238E27FC236}">
                    <a16:creationId xmlns:a16="http://schemas.microsoft.com/office/drawing/2014/main" id="{92BE5A76-99AD-4A68-90A8-CC4E19D59580}"/>
                  </a:ext>
                </a:extLst>
              </p:cNvPr>
              <p:cNvSpPr/>
              <p:nvPr/>
            </p:nvSpPr>
            <p:spPr bwMode="gray">
              <a:xfrm>
                <a:off x="3559723" y="4482336"/>
                <a:ext cx="127923" cy="110278"/>
              </a:xfrm>
              <a:prstGeom prst="hexagon">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34" name="Hexagon 333">
                <a:extLst>
                  <a:ext uri="{FF2B5EF4-FFF2-40B4-BE49-F238E27FC236}">
                    <a16:creationId xmlns:a16="http://schemas.microsoft.com/office/drawing/2014/main" id="{9D1FC7D2-3B4F-4EAA-85EE-4A34E153EC53}"/>
                  </a:ext>
                </a:extLst>
              </p:cNvPr>
              <p:cNvSpPr/>
              <p:nvPr/>
            </p:nvSpPr>
            <p:spPr bwMode="gray">
              <a:xfrm>
                <a:off x="3559723" y="4612579"/>
                <a:ext cx="127923" cy="110278"/>
              </a:xfrm>
              <a:prstGeom prst="hexagon">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grpSp>
          <p:nvGrpSpPr>
            <p:cNvPr id="324" name="Group 323">
              <a:extLst>
                <a:ext uri="{FF2B5EF4-FFF2-40B4-BE49-F238E27FC236}">
                  <a16:creationId xmlns:a16="http://schemas.microsoft.com/office/drawing/2014/main" id="{D59FC417-478F-499B-815F-4DCB739D3334}"/>
                </a:ext>
              </a:extLst>
            </p:cNvPr>
            <p:cNvGrpSpPr/>
            <p:nvPr/>
          </p:nvGrpSpPr>
          <p:grpSpPr>
            <a:xfrm>
              <a:off x="7615375" y="4212649"/>
              <a:ext cx="127923" cy="240521"/>
              <a:chOff x="3559723" y="4482336"/>
              <a:chExt cx="127923" cy="240521"/>
            </a:xfrm>
          </p:grpSpPr>
          <p:sp>
            <p:nvSpPr>
              <p:cNvPr id="331" name="Hexagon 330">
                <a:extLst>
                  <a:ext uri="{FF2B5EF4-FFF2-40B4-BE49-F238E27FC236}">
                    <a16:creationId xmlns:a16="http://schemas.microsoft.com/office/drawing/2014/main" id="{9671E213-73E3-401E-B58D-B30755594A65}"/>
                  </a:ext>
                </a:extLst>
              </p:cNvPr>
              <p:cNvSpPr/>
              <p:nvPr/>
            </p:nvSpPr>
            <p:spPr bwMode="gray">
              <a:xfrm>
                <a:off x="3559723" y="4482336"/>
                <a:ext cx="127923" cy="110278"/>
              </a:xfrm>
              <a:prstGeom prst="hexagon">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32" name="Hexagon 331">
                <a:extLst>
                  <a:ext uri="{FF2B5EF4-FFF2-40B4-BE49-F238E27FC236}">
                    <a16:creationId xmlns:a16="http://schemas.microsoft.com/office/drawing/2014/main" id="{C389A4C3-0A05-4097-B737-1B00B0321F75}"/>
                  </a:ext>
                </a:extLst>
              </p:cNvPr>
              <p:cNvSpPr/>
              <p:nvPr/>
            </p:nvSpPr>
            <p:spPr bwMode="gray">
              <a:xfrm>
                <a:off x="3559723" y="4612579"/>
                <a:ext cx="127923" cy="110278"/>
              </a:xfrm>
              <a:prstGeom prst="hexagon">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grpSp>
          <p:nvGrpSpPr>
            <p:cNvPr id="325" name="Group 324">
              <a:extLst>
                <a:ext uri="{FF2B5EF4-FFF2-40B4-BE49-F238E27FC236}">
                  <a16:creationId xmlns:a16="http://schemas.microsoft.com/office/drawing/2014/main" id="{762B909A-1179-414A-BE0E-44F9E10AC16C}"/>
                </a:ext>
              </a:extLst>
            </p:cNvPr>
            <p:cNvGrpSpPr/>
            <p:nvPr/>
          </p:nvGrpSpPr>
          <p:grpSpPr>
            <a:xfrm>
              <a:off x="7732542" y="4148504"/>
              <a:ext cx="127923" cy="240521"/>
              <a:chOff x="3559723" y="4482336"/>
              <a:chExt cx="127923" cy="240521"/>
            </a:xfrm>
          </p:grpSpPr>
          <p:sp>
            <p:nvSpPr>
              <p:cNvPr id="329" name="Hexagon 328">
                <a:extLst>
                  <a:ext uri="{FF2B5EF4-FFF2-40B4-BE49-F238E27FC236}">
                    <a16:creationId xmlns:a16="http://schemas.microsoft.com/office/drawing/2014/main" id="{58946A33-66DF-42B0-BB28-46E68322BF0A}"/>
                  </a:ext>
                </a:extLst>
              </p:cNvPr>
              <p:cNvSpPr/>
              <p:nvPr/>
            </p:nvSpPr>
            <p:spPr bwMode="gray">
              <a:xfrm>
                <a:off x="3559723" y="4482336"/>
                <a:ext cx="127923" cy="110278"/>
              </a:xfrm>
              <a:prstGeom prst="hexagon">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30" name="Hexagon 329">
                <a:extLst>
                  <a:ext uri="{FF2B5EF4-FFF2-40B4-BE49-F238E27FC236}">
                    <a16:creationId xmlns:a16="http://schemas.microsoft.com/office/drawing/2014/main" id="{DBAAB8D4-8AF9-462E-A2BE-ADCC8729EA1A}"/>
                  </a:ext>
                </a:extLst>
              </p:cNvPr>
              <p:cNvSpPr/>
              <p:nvPr/>
            </p:nvSpPr>
            <p:spPr bwMode="gray">
              <a:xfrm>
                <a:off x="3559723" y="4612579"/>
                <a:ext cx="127923" cy="110278"/>
              </a:xfrm>
              <a:prstGeom prst="hexagon">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sp>
          <p:nvSpPr>
            <p:cNvPr id="326" name="Hexagon 325">
              <a:extLst>
                <a:ext uri="{FF2B5EF4-FFF2-40B4-BE49-F238E27FC236}">
                  <a16:creationId xmlns:a16="http://schemas.microsoft.com/office/drawing/2014/main" id="{CC5CEEC6-5CE1-4890-81C0-20443E4FAE26}"/>
                </a:ext>
              </a:extLst>
            </p:cNvPr>
            <p:cNvSpPr/>
            <p:nvPr/>
          </p:nvSpPr>
          <p:spPr bwMode="gray">
            <a:xfrm>
              <a:off x="7850200" y="4342892"/>
              <a:ext cx="127923" cy="110278"/>
            </a:xfrm>
            <a:prstGeom prst="hexagon">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27" name="Hexagon 326">
              <a:extLst>
                <a:ext uri="{FF2B5EF4-FFF2-40B4-BE49-F238E27FC236}">
                  <a16:creationId xmlns:a16="http://schemas.microsoft.com/office/drawing/2014/main" id="{3C24486B-2179-484D-909D-456143C1CF64}"/>
                </a:ext>
              </a:extLst>
            </p:cNvPr>
            <p:cNvSpPr/>
            <p:nvPr/>
          </p:nvSpPr>
          <p:spPr bwMode="gray">
            <a:xfrm>
              <a:off x="7849009" y="4081985"/>
              <a:ext cx="127923" cy="110278"/>
            </a:xfrm>
            <a:prstGeom prst="hexagon">
              <a:avLst/>
            </a:prstGeom>
            <a:solidFill>
              <a:schemeClr val="tx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sp>
          <p:nvSpPr>
            <p:cNvPr id="328" name="Hexagon 327">
              <a:extLst>
                <a:ext uri="{FF2B5EF4-FFF2-40B4-BE49-F238E27FC236}">
                  <a16:creationId xmlns:a16="http://schemas.microsoft.com/office/drawing/2014/main" id="{3DDF5754-50F8-4B59-9556-9C73E8ECB5B2}"/>
                </a:ext>
              </a:extLst>
            </p:cNvPr>
            <p:cNvSpPr/>
            <p:nvPr/>
          </p:nvSpPr>
          <p:spPr bwMode="gray">
            <a:xfrm>
              <a:off x="7618187" y="4081985"/>
              <a:ext cx="127923" cy="110278"/>
            </a:xfrm>
            <a:prstGeom prst="hexagon">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a:ea typeface="Arial Unicode MS" pitchFamily="34" charset="-128"/>
                <a:cs typeface="Arial Unicode MS" pitchFamily="34" charset="-128"/>
              </a:endParaRPr>
            </a:p>
          </p:txBody>
        </p:sp>
      </p:grpSp>
      <p:pic>
        <p:nvPicPr>
          <p:cNvPr id="342" name="Picture 341">
            <a:extLst>
              <a:ext uri="{FF2B5EF4-FFF2-40B4-BE49-F238E27FC236}">
                <a16:creationId xmlns:a16="http://schemas.microsoft.com/office/drawing/2014/main" id="{2DA154E3-C1A9-4624-901B-3BD7239F85CB}"/>
              </a:ext>
            </a:extLst>
          </p:cNvPr>
          <p:cNvPicPr>
            <a:picLocks noChangeAspect="1"/>
          </p:cNvPicPr>
          <p:nvPr/>
        </p:nvPicPr>
        <p:blipFill>
          <a:blip r:embed="rId4"/>
          <a:stretch>
            <a:fillRect/>
          </a:stretch>
        </p:blipFill>
        <p:spPr>
          <a:xfrm>
            <a:off x="7649567" y="4389480"/>
            <a:ext cx="841917" cy="296346"/>
          </a:xfrm>
          <a:prstGeom prst="rect">
            <a:avLst/>
          </a:prstGeom>
        </p:spPr>
      </p:pic>
      <p:grpSp>
        <p:nvGrpSpPr>
          <p:cNvPr id="343" name="Group 342">
            <a:extLst>
              <a:ext uri="{FF2B5EF4-FFF2-40B4-BE49-F238E27FC236}">
                <a16:creationId xmlns:a16="http://schemas.microsoft.com/office/drawing/2014/main" id="{E8F7C183-7ABB-4567-AEF2-B9F5A89E61E2}"/>
              </a:ext>
            </a:extLst>
          </p:cNvPr>
          <p:cNvGrpSpPr/>
          <p:nvPr/>
        </p:nvGrpSpPr>
        <p:grpSpPr>
          <a:xfrm>
            <a:off x="5385057" y="1690195"/>
            <a:ext cx="2953118" cy="359808"/>
            <a:chOff x="5420479" y="4193158"/>
            <a:chExt cx="2930079" cy="359808"/>
          </a:xfrm>
        </p:grpSpPr>
        <p:sp>
          <p:nvSpPr>
            <p:cNvPr id="344" name="Rectangle: Rounded Corners 351">
              <a:extLst>
                <a:ext uri="{FF2B5EF4-FFF2-40B4-BE49-F238E27FC236}">
                  <a16:creationId xmlns:a16="http://schemas.microsoft.com/office/drawing/2014/main" id="{EE23526E-6E1A-44E8-81B6-CFE27D016516}"/>
                </a:ext>
              </a:extLst>
            </p:cNvPr>
            <p:cNvSpPr/>
            <p:nvPr/>
          </p:nvSpPr>
          <p:spPr bwMode="gray">
            <a:xfrm>
              <a:off x="5420479" y="4193158"/>
              <a:ext cx="2930079" cy="359808"/>
            </a:xfrm>
            <a:prstGeom prst="roundRect">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lIns="90000" tIns="72000" rIns="90000" bIns="72000" rtlCol="0" anchor="ctr"/>
            <a:lstStyle/>
            <a:p>
              <a:pPr algn="ctr" defTabSz="914400" fontAlgn="base">
                <a:spcBef>
                  <a:spcPct val="50000"/>
                </a:spcBef>
                <a:spcAft>
                  <a:spcPct val="0"/>
                </a:spcAft>
                <a:buClr>
                  <a:srgbClr val="F0AB00"/>
                </a:buClr>
                <a:buSzPct val="80000"/>
              </a:pPr>
              <a:endParaRPr lang="en-US" sz="1050" kern="0">
                <a:ea typeface="Arial Unicode MS" pitchFamily="34" charset="-128"/>
                <a:cs typeface="Arial Unicode MS" pitchFamily="34" charset="-128"/>
              </a:endParaRPr>
            </a:p>
          </p:txBody>
        </p:sp>
        <p:sp>
          <p:nvSpPr>
            <p:cNvPr id="345" name="TextBox 344">
              <a:extLst>
                <a:ext uri="{FF2B5EF4-FFF2-40B4-BE49-F238E27FC236}">
                  <a16:creationId xmlns:a16="http://schemas.microsoft.com/office/drawing/2014/main" id="{94A01A57-A770-4E0E-A741-B785DEB963E7}"/>
                </a:ext>
              </a:extLst>
            </p:cNvPr>
            <p:cNvSpPr txBox="1"/>
            <p:nvPr/>
          </p:nvSpPr>
          <p:spPr>
            <a:xfrm>
              <a:off x="5481013" y="4303398"/>
              <a:ext cx="1649565" cy="161583"/>
            </a:xfrm>
            <a:prstGeom prst="rect">
              <a:avLst/>
            </a:prstGeom>
            <a:noFill/>
          </p:spPr>
          <p:txBody>
            <a:bodyPr wrap="square" lIns="0" tIns="0" rIns="0" bIns="0" rtlCol="0" anchor="ctr">
              <a:spAutoFit/>
            </a:bodyPr>
            <a:lstStyle/>
            <a:p>
              <a:pPr algn="ctr" fontAlgn="base">
                <a:spcBef>
                  <a:spcPct val="50000"/>
                </a:spcBef>
                <a:spcAft>
                  <a:spcPct val="0"/>
                </a:spcAft>
                <a:buClr>
                  <a:srgbClr val="F0AB00"/>
                </a:buClr>
                <a:buSzPct val="80000"/>
              </a:pPr>
              <a:r>
                <a:rPr lang="en-US" sz="1050" kern="0">
                  <a:ea typeface="Arial Unicode MS" pitchFamily="34" charset="-128"/>
                  <a:cs typeface="Arial Unicode MS" pitchFamily="34" charset="-128"/>
                </a:rPr>
                <a:t>Observability</a:t>
              </a:r>
            </a:p>
          </p:txBody>
        </p:sp>
      </p:grpSp>
      <p:pic>
        <p:nvPicPr>
          <p:cNvPr id="351" name="Picture 350">
            <a:extLst>
              <a:ext uri="{FF2B5EF4-FFF2-40B4-BE49-F238E27FC236}">
                <a16:creationId xmlns:a16="http://schemas.microsoft.com/office/drawing/2014/main" id="{8CA80CE6-10AF-44C4-A88C-6BCA11BBED3F}"/>
              </a:ext>
            </a:extLst>
          </p:cNvPr>
          <p:cNvPicPr>
            <a:picLocks noChangeAspect="1"/>
          </p:cNvPicPr>
          <p:nvPr/>
        </p:nvPicPr>
        <p:blipFill>
          <a:blip r:embed="rId5"/>
          <a:stretch>
            <a:fillRect/>
          </a:stretch>
        </p:blipFill>
        <p:spPr>
          <a:xfrm>
            <a:off x="7606639" y="1288452"/>
            <a:ext cx="185374" cy="278565"/>
          </a:xfrm>
          <a:prstGeom prst="rect">
            <a:avLst/>
          </a:prstGeom>
        </p:spPr>
      </p:pic>
      <p:pic>
        <p:nvPicPr>
          <p:cNvPr id="352" name="Picture 351">
            <a:extLst>
              <a:ext uri="{FF2B5EF4-FFF2-40B4-BE49-F238E27FC236}">
                <a16:creationId xmlns:a16="http://schemas.microsoft.com/office/drawing/2014/main" id="{3A87D9F8-39CC-4D11-9D19-162856C9D620}"/>
              </a:ext>
            </a:extLst>
          </p:cNvPr>
          <p:cNvPicPr>
            <a:picLocks noChangeAspect="1"/>
          </p:cNvPicPr>
          <p:nvPr/>
        </p:nvPicPr>
        <p:blipFill>
          <a:blip r:embed="rId6"/>
          <a:stretch>
            <a:fillRect/>
          </a:stretch>
        </p:blipFill>
        <p:spPr>
          <a:xfrm>
            <a:off x="5944152" y="2341287"/>
            <a:ext cx="300832" cy="242228"/>
          </a:xfrm>
          <a:prstGeom prst="rect">
            <a:avLst/>
          </a:prstGeom>
        </p:spPr>
      </p:pic>
      <p:pic>
        <p:nvPicPr>
          <p:cNvPr id="353" name="Picture 352">
            <a:extLst>
              <a:ext uri="{FF2B5EF4-FFF2-40B4-BE49-F238E27FC236}">
                <a16:creationId xmlns:a16="http://schemas.microsoft.com/office/drawing/2014/main" id="{6D223E3B-33AE-4FD0-BB57-C670529B8C60}"/>
              </a:ext>
            </a:extLst>
          </p:cNvPr>
          <p:cNvPicPr>
            <a:picLocks noChangeAspect="1"/>
          </p:cNvPicPr>
          <p:nvPr/>
        </p:nvPicPr>
        <p:blipFill>
          <a:blip r:embed="rId6"/>
          <a:stretch>
            <a:fillRect/>
          </a:stretch>
        </p:blipFill>
        <p:spPr>
          <a:xfrm>
            <a:off x="7198023" y="2794300"/>
            <a:ext cx="226020" cy="181989"/>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A5A937EF-40BA-4230-9AB4-29DB1FD9A014}"/>
              </a:ext>
            </a:extLst>
          </p:cNvPr>
          <p:cNvPicPr>
            <a:picLocks noChangeAspect="1"/>
          </p:cNvPicPr>
          <p:nvPr/>
        </p:nvPicPr>
        <p:blipFill>
          <a:blip r:embed="rId7"/>
          <a:stretch>
            <a:fillRect/>
          </a:stretch>
        </p:blipFill>
        <p:spPr>
          <a:xfrm>
            <a:off x="7321560" y="1740360"/>
            <a:ext cx="265169" cy="262859"/>
          </a:xfrm>
          <a:prstGeom prst="rect">
            <a:avLst/>
          </a:prstGeom>
        </p:spPr>
      </p:pic>
      <p:pic>
        <p:nvPicPr>
          <p:cNvPr id="360" name="Picture 359" descr="A picture containing vector graphics&#10;&#10;Description generated with high confidence">
            <a:extLst>
              <a:ext uri="{FF2B5EF4-FFF2-40B4-BE49-F238E27FC236}">
                <a16:creationId xmlns:a16="http://schemas.microsoft.com/office/drawing/2014/main" id="{E860A0AB-3731-45AA-95D2-A72F0BF74F01}"/>
              </a:ext>
            </a:extLst>
          </p:cNvPr>
          <p:cNvPicPr>
            <a:picLocks noChangeAspect="1"/>
          </p:cNvPicPr>
          <p:nvPr/>
        </p:nvPicPr>
        <p:blipFill>
          <a:blip r:embed="rId8"/>
          <a:stretch>
            <a:fillRect/>
          </a:stretch>
        </p:blipFill>
        <p:spPr>
          <a:xfrm>
            <a:off x="7620741" y="1701013"/>
            <a:ext cx="324169" cy="324169"/>
          </a:xfrm>
          <a:prstGeom prst="rect">
            <a:avLst/>
          </a:prstGeom>
        </p:spPr>
      </p:pic>
      <p:pic>
        <p:nvPicPr>
          <p:cNvPr id="364" name="Picture 363">
            <a:extLst>
              <a:ext uri="{FF2B5EF4-FFF2-40B4-BE49-F238E27FC236}">
                <a16:creationId xmlns:a16="http://schemas.microsoft.com/office/drawing/2014/main" id="{9F844887-3893-445B-997D-53F72C2C02C7}"/>
              </a:ext>
            </a:extLst>
          </p:cNvPr>
          <p:cNvPicPr>
            <a:picLocks noChangeAspect="1"/>
          </p:cNvPicPr>
          <p:nvPr/>
        </p:nvPicPr>
        <p:blipFill>
          <a:blip r:embed="rId9"/>
          <a:stretch>
            <a:fillRect/>
          </a:stretch>
        </p:blipFill>
        <p:spPr>
          <a:xfrm>
            <a:off x="7938273" y="1735545"/>
            <a:ext cx="283166" cy="283166"/>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F6B09349-A5F1-43FA-93EB-826347B5B60E}"/>
              </a:ext>
            </a:extLst>
          </p:cNvPr>
          <p:cNvPicPr>
            <a:picLocks noChangeAspect="1"/>
          </p:cNvPicPr>
          <p:nvPr/>
        </p:nvPicPr>
        <p:blipFill>
          <a:blip r:embed="rId10"/>
          <a:stretch>
            <a:fillRect/>
          </a:stretch>
        </p:blipFill>
        <p:spPr>
          <a:xfrm>
            <a:off x="6087804" y="5155835"/>
            <a:ext cx="1524766" cy="329322"/>
          </a:xfrm>
          <a:prstGeom prst="rect">
            <a:avLst/>
          </a:prstGeom>
        </p:spPr>
      </p:pic>
      <p:pic>
        <p:nvPicPr>
          <p:cNvPr id="373" name="Picture 372" descr="A close up of a sign&#10;&#10;Description generated with high confidence">
            <a:extLst>
              <a:ext uri="{FF2B5EF4-FFF2-40B4-BE49-F238E27FC236}">
                <a16:creationId xmlns:a16="http://schemas.microsoft.com/office/drawing/2014/main" id="{772EA284-AAED-4C55-BD22-6FBD8F9D175E}"/>
              </a:ext>
            </a:extLst>
          </p:cNvPr>
          <p:cNvPicPr>
            <a:picLocks noChangeAspect="1"/>
          </p:cNvPicPr>
          <p:nvPr/>
        </p:nvPicPr>
        <p:blipFill>
          <a:blip r:embed="rId11"/>
          <a:stretch>
            <a:fillRect/>
          </a:stretch>
        </p:blipFill>
        <p:spPr>
          <a:xfrm>
            <a:off x="6089801" y="5712907"/>
            <a:ext cx="361819" cy="361819"/>
          </a:xfrm>
          <a:prstGeom prst="rect">
            <a:avLst/>
          </a:prstGeom>
        </p:spPr>
      </p:pic>
      <p:pic>
        <p:nvPicPr>
          <p:cNvPr id="375" name="Picture 374">
            <a:extLst>
              <a:ext uri="{FF2B5EF4-FFF2-40B4-BE49-F238E27FC236}">
                <a16:creationId xmlns:a16="http://schemas.microsoft.com/office/drawing/2014/main" id="{0954F9A2-1EE4-47B1-8C58-CF2DC095CB4E}"/>
              </a:ext>
            </a:extLst>
          </p:cNvPr>
          <p:cNvPicPr>
            <a:picLocks noChangeAspect="1"/>
          </p:cNvPicPr>
          <p:nvPr/>
        </p:nvPicPr>
        <p:blipFill rotWithShape="1">
          <a:blip r:embed="rId12"/>
          <a:srcRect t="24781" r="77141" b="24719"/>
          <a:stretch/>
        </p:blipFill>
        <p:spPr>
          <a:xfrm>
            <a:off x="6720924" y="5714879"/>
            <a:ext cx="291274" cy="321733"/>
          </a:xfrm>
          <a:prstGeom prst="rect">
            <a:avLst/>
          </a:prstGeom>
        </p:spPr>
      </p:pic>
      <p:pic>
        <p:nvPicPr>
          <p:cNvPr id="377" name="Picture 376" descr="A close up of a logo&#10;&#10;Description generated with high confidence">
            <a:extLst>
              <a:ext uri="{FF2B5EF4-FFF2-40B4-BE49-F238E27FC236}">
                <a16:creationId xmlns:a16="http://schemas.microsoft.com/office/drawing/2014/main" id="{DD993328-2710-4C91-B6A7-0D8D1CA3047D}"/>
              </a:ext>
            </a:extLst>
          </p:cNvPr>
          <p:cNvPicPr>
            <a:picLocks noChangeAspect="1"/>
          </p:cNvPicPr>
          <p:nvPr/>
        </p:nvPicPr>
        <p:blipFill>
          <a:blip r:embed="rId13"/>
          <a:stretch>
            <a:fillRect/>
          </a:stretch>
        </p:blipFill>
        <p:spPr>
          <a:xfrm>
            <a:off x="7226016" y="5655598"/>
            <a:ext cx="471118" cy="471118"/>
          </a:xfrm>
          <a:prstGeom prst="rect">
            <a:avLst/>
          </a:prstGeom>
        </p:spPr>
      </p:pic>
    </p:spTree>
    <p:extLst>
      <p:ext uri="{BB962C8B-B14F-4D97-AF65-F5344CB8AC3E}">
        <p14:creationId xmlns:p14="http://schemas.microsoft.com/office/powerpoint/2010/main" val="1470530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6E81-24E7-4E43-8FA5-495F919F1814}"/>
              </a:ext>
            </a:extLst>
          </p:cNvPr>
          <p:cNvSpPr>
            <a:spLocks noGrp="1"/>
          </p:cNvSpPr>
          <p:nvPr>
            <p:ph type="title"/>
          </p:nvPr>
        </p:nvSpPr>
        <p:spPr>
          <a:xfrm>
            <a:off x="524102" y="507557"/>
            <a:ext cx="10515600" cy="592592"/>
          </a:xfrm>
        </p:spPr>
        <p:txBody>
          <a:bodyPr anchor="t"/>
          <a:lstStyle/>
          <a:p>
            <a:r>
              <a:rPr lang="en-US" sz="3200" dirty="0" err="1">
                <a:latin typeface="Arial"/>
                <a:cs typeface="Arial"/>
              </a:rPr>
              <a:t>Kyma</a:t>
            </a:r>
            <a:r>
              <a:rPr lang="en-US" sz="3200" dirty="0">
                <a:latin typeface="Arial"/>
                <a:cs typeface="Arial"/>
              </a:rPr>
              <a:t> glue - cause </a:t>
            </a:r>
            <a:r>
              <a:rPr lang="en-US" sz="3200" dirty="0"/>
              <a:t>reinventing the wheel sucks</a:t>
            </a:r>
            <a:br>
              <a:rPr lang="en-US" sz="3200" dirty="0"/>
            </a:br>
            <a:endParaRPr lang="en-US" sz="3200" dirty="0"/>
          </a:p>
        </p:txBody>
      </p:sp>
      <p:pic>
        <p:nvPicPr>
          <p:cNvPr id="7" name="Picture 6" descr="A close up of a logo&#10;&#10;Description generated with very high confidence">
            <a:extLst>
              <a:ext uri="{FF2B5EF4-FFF2-40B4-BE49-F238E27FC236}">
                <a16:creationId xmlns:a16="http://schemas.microsoft.com/office/drawing/2014/main" id="{557920CE-24A1-1748-A9D1-0B4D2BC348B1}"/>
              </a:ext>
            </a:extLst>
          </p:cNvPr>
          <p:cNvPicPr>
            <a:picLocks noChangeAspect="1"/>
          </p:cNvPicPr>
          <p:nvPr/>
        </p:nvPicPr>
        <p:blipFill>
          <a:blip r:embed="rId3"/>
          <a:stretch>
            <a:fillRect/>
          </a:stretch>
        </p:blipFill>
        <p:spPr>
          <a:xfrm>
            <a:off x="10182037" y="2664412"/>
            <a:ext cx="637289" cy="631737"/>
          </a:xfrm>
          <a:prstGeom prst="rect">
            <a:avLst/>
          </a:prstGeom>
        </p:spPr>
      </p:pic>
      <p:pic>
        <p:nvPicPr>
          <p:cNvPr id="8" name="Picture 7" descr="A picture containing vector graphics&#10;&#10;Description generated with high confidence">
            <a:extLst>
              <a:ext uri="{FF2B5EF4-FFF2-40B4-BE49-F238E27FC236}">
                <a16:creationId xmlns:a16="http://schemas.microsoft.com/office/drawing/2014/main" id="{7AD6388C-48C0-B545-A43C-FD256FDC7C29}"/>
              </a:ext>
            </a:extLst>
          </p:cNvPr>
          <p:cNvPicPr>
            <a:picLocks noChangeAspect="1"/>
          </p:cNvPicPr>
          <p:nvPr/>
        </p:nvPicPr>
        <p:blipFill>
          <a:blip r:embed="rId4"/>
          <a:stretch>
            <a:fillRect/>
          </a:stretch>
        </p:blipFill>
        <p:spPr>
          <a:xfrm>
            <a:off x="10182037" y="1745726"/>
            <a:ext cx="637289" cy="637289"/>
          </a:xfrm>
          <a:prstGeom prst="rect">
            <a:avLst/>
          </a:prstGeom>
        </p:spPr>
      </p:pic>
      <p:pic>
        <p:nvPicPr>
          <p:cNvPr id="9" name="Picture 8">
            <a:extLst>
              <a:ext uri="{FF2B5EF4-FFF2-40B4-BE49-F238E27FC236}">
                <a16:creationId xmlns:a16="http://schemas.microsoft.com/office/drawing/2014/main" id="{25006956-858D-2A43-AC6C-9A51035F1DA6}"/>
              </a:ext>
            </a:extLst>
          </p:cNvPr>
          <p:cNvPicPr>
            <a:picLocks noChangeAspect="1"/>
          </p:cNvPicPr>
          <p:nvPr/>
        </p:nvPicPr>
        <p:blipFill>
          <a:blip r:embed="rId5"/>
          <a:stretch>
            <a:fillRect/>
          </a:stretch>
        </p:blipFill>
        <p:spPr>
          <a:xfrm>
            <a:off x="9399504" y="1763404"/>
            <a:ext cx="588548" cy="588548"/>
          </a:xfrm>
          <a:prstGeom prst="rect">
            <a:avLst/>
          </a:prstGeom>
        </p:spPr>
      </p:pic>
      <p:pic>
        <p:nvPicPr>
          <p:cNvPr id="10" name="Picture 14" descr="Image result for open service broker logo">
            <a:extLst>
              <a:ext uri="{FF2B5EF4-FFF2-40B4-BE49-F238E27FC236}">
                <a16:creationId xmlns:a16="http://schemas.microsoft.com/office/drawing/2014/main" id="{4A4348E0-DD0B-E54F-9DAA-7CA169ADF3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2236"/>
          <a:stretch/>
        </p:blipFill>
        <p:spPr bwMode="auto">
          <a:xfrm>
            <a:off x="1300626" y="3143428"/>
            <a:ext cx="645895" cy="6317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1D7A55C-4A70-7D40-9499-1E9C14F847A4}"/>
              </a:ext>
            </a:extLst>
          </p:cNvPr>
          <p:cNvPicPr>
            <a:picLocks noChangeAspect="1"/>
          </p:cNvPicPr>
          <p:nvPr/>
        </p:nvPicPr>
        <p:blipFill>
          <a:blip r:embed="rId7"/>
          <a:stretch>
            <a:fillRect/>
          </a:stretch>
        </p:blipFill>
        <p:spPr>
          <a:xfrm>
            <a:off x="933589" y="2341534"/>
            <a:ext cx="631737" cy="631737"/>
          </a:xfrm>
          <a:prstGeom prst="rect">
            <a:avLst/>
          </a:prstGeom>
        </p:spPr>
      </p:pic>
      <p:pic>
        <p:nvPicPr>
          <p:cNvPr id="13" name="Picture 12">
            <a:extLst>
              <a:ext uri="{FF2B5EF4-FFF2-40B4-BE49-F238E27FC236}">
                <a16:creationId xmlns:a16="http://schemas.microsoft.com/office/drawing/2014/main" id="{DE220F99-D0EF-D449-ACA8-B09571F69D00}"/>
              </a:ext>
            </a:extLst>
          </p:cNvPr>
          <p:cNvPicPr>
            <a:picLocks noChangeAspect="1"/>
          </p:cNvPicPr>
          <p:nvPr/>
        </p:nvPicPr>
        <p:blipFill>
          <a:blip r:embed="rId8"/>
          <a:stretch>
            <a:fillRect/>
          </a:stretch>
        </p:blipFill>
        <p:spPr>
          <a:xfrm>
            <a:off x="1691318" y="2335982"/>
            <a:ext cx="637289" cy="637289"/>
          </a:xfrm>
          <a:prstGeom prst="rect">
            <a:avLst/>
          </a:prstGeom>
        </p:spPr>
      </p:pic>
      <p:pic>
        <p:nvPicPr>
          <p:cNvPr id="14" name="Picture 3" descr="A close up of a sign&#10;&#10;Description generated with very high confidence">
            <a:extLst>
              <a:ext uri="{FF2B5EF4-FFF2-40B4-BE49-F238E27FC236}">
                <a16:creationId xmlns:a16="http://schemas.microsoft.com/office/drawing/2014/main" id="{16EDEE6F-365B-874C-A2A4-CA5214755D68}"/>
              </a:ext>
            </a:extLst>
          </p:cNvPr>
          <p:cNvPicPr>
            <a:picLocks noChangeAspect="1"/>
          </p:cNvPicPr>
          <p:nvPr/>
        </p:nvPicPr>
        <p:blipFill>
          <a:blip r:embed="rId9"/>
          <a:stretch>
            <a:fillRect/>
          </a:stretch>
        </p:blipFill>
        <p:spPr>
          <a:xfrm>
            <a:off x="4402063" y="4266570"/>
            <a:ext cx="781696" cy="631738"/>
          </a:xfrm>
          <a:prstGeom prst="rect">
            <a:avLst/>
          </a:prstGeom>
        </p:spPr>
      </p:pic>
      <p:pic>
        <p:nvPicPr>
          <p:cNvPr id="15" name="Picture 14">
            <a:extLst>
              <a:ext uri="{FF2B5EF4-FFF2-40B4-BE49-F238E27FC236}">
                <a16:creationId xmlns:a16="http://schemas.microsoft.com/office/drawing/2014/main" id="{889A803A-2E1E-4642-A868-A643BB49F12D}"/>
              </a:ext>
            </a:extLst>
          </p:cNvPr>
          <p:cNvPicPr>
            <a:picLocks noChangeAspect="1"/>
          </p:cNvPicPr>
          <p:nvPr/>
        </p:nvPicPr>
        <p:blipFill>
          <a:blip r:embed="rId10"/>
          <a:stretch>
            <a:fillRect/>
          </a:stretch>
        </p:blipFill>
        <p:spPr>
          <a:xfrm>
            <a:off x="6558411" y="1697148"/>
            <a:ext cx="421793" cy="633836"/>
          </a:xfrm>
          <a:prstGeom prst="rect">
            <a:avLst/>
          </a:prstGeom>
        </p:spPr>
      </p:pic>
      <p:pic>
        <p:nvPicPr>
          <p:cNvPr id="17" name="Picture 16">
            <a:extLst>
              <a:ext uri="{FF2B5EF4-FFF2-40B4-BE49-F238E27FC236}">
                <a16:creationId xmlns:a16="http://schemas.microsoft.com/office/drawing/2014/main" id="{692EE3CC-F0A0-4B41-9449-7189430FF14B}"/>
              </a:ext>
            </a:extLst>
          </p:cNvPr>
          <p:cNvPicPr>
            <a:picLocks noChangeAspect="1"/>
          </p:cNvPicPr>
          <p:nvPr/>
        </p:nvPicPr>
        <p:blipFill>
          <a:blip r:embed="rId11"/>
          <a:stretch>
            <a:fillRect/>
          </a:stretch>
        </p:blipFill>
        <p:spPr>
          <a:xfrm>
            <a:off x="9335571" y="4854860"/>
            <a:ext cx="637290" cy="637290"/>
          </a:xfrm>
          <a:prstGeom prst="rect">
            <a:avLst/>
          </a:prstGeom>
        </p:spPr>
      </p:pic>
      <p:pic>
        <p:nvPicPr>
          <p:cNvPr id="19" name="Picture 18">
            <a:extLst>
              <a:ext uri="{FF2B5EF4-FFF2-40B4-BE49-F238E27FC236}">
                <a16:creationId xmlns:a16="http://schemas.microsoft.com/office/drawing/2014/main" id="{E67C25D8-DD9D-B744-8BDB-D0A8759741DC}"/>
              </a:ext>
            </a:extLst>
          </p:cNvPr>
          <p:cNvPicPr>
            <a:picLocks noChangeAspect="1"/>
          </p:cNvPicPr>
          <p:nvPr/>
        </p:nvPicPr>
        <p:blipFill>
          <a:blip r:embed="rId12"/>
          <a:stretch>
            <a:fillRect/>
          </a:stretch>
        </p:blipFill>
        <p:spPr>
          <a:xfrm>
            <a:off x="4241475" y="2121198"/>
            <a:ext cx="649786" cy="637290"/>
          </a:xfrm>
          <a:prstGeom prst="rect">
            <a:avLst/>
          </a:prstGeom>
        </p:spPr>
      </p:pic>
      <p:pic>
        <p:nvPicPr>
          <p:cNvPr id="21" name="Picture 20">
            <a:extLst>
              <a:ext uri="{FF2B5EF4-FFF2-40B4-BE49-F238E27FC236}">
                <a16:creationId xmlns:a16="http://schemas.microsoft.com/office/drawing/2014/main" id="{6E8607D9-7E5F-C743-8F57-FD0EBC0C0324}"/>
              </a:ext>
            </a:extLst>
          </p:cNvPr>
          <p:cNvPicPr>
            <a:picLocks noChangeAspect="1"/>
          </p:cNvPicPr>
          <p:nvPr/>
        </p:nvPicPr>
        <p:blipFill>
          <a:blip r:embed="rId13"/>
          <a:stretch>
            <a:fillRect/>
          </a:stretch>
        </p:blipFill>
        <p:spPr>
          <a:xfrm>
            <a:off x="6886322" y="3723456"/>
            <a:ext cx="651281" cy="633836"/>
          </a:xfrm>
          <a:prstGeom prst="rect">
            <a:avLst/>
          </a:prstGeom>
        </p:spPr>
      </p:pic>
      <p:pic>
        <p:nvPicPr>
          <p:cNvPr id="23" name="Picture 22">
            <a:extLst>
              <a:ext uri="{FF2B5EF4-FFF2-40B4-BE49-F238E27FC236}">
                <a16:creationId xmlns:a16="http://schemas.microsoft.com/office/drawing/2014/main" id="{989E16D3-DE91-064E-AB41-73022943C663}"/>
              </a:ext>
            </a:extLst>
          </p:cNvPr>
          <p:cNvPicPr>
            <a:picLocks noChangeAspect="1"/>
          </p:cNvPicPr>
          <p:nvPr/>
        </p:nvPicPr>
        <p:blipFill>
          <a:blip r:embed="rId14"/>
          <a:stretch>
            <a:fillRect/>
          </a:stretch>
        </p:blipFill>
        <p:spPr>
          <a:xfrm>
            <a:off x="3476261" y="4189331"/>
            <a:ext cx="847800" cy="847800"/>
          </a:xfrm>
          <a:prstGeom prst="rect">
            <a:avLst/>
          </a:prstGeom>
        </p:spPr>
      </p:pic>
      <p:pic>
        <p:nvPicPr>
          <p:cNvPr id="25" name="Picture 24">
            <a:extLst>
              <a:ext uri="{FF2B5EF4-FFF2-40B4-BE49-F238E27FC236}">
                <a16:creationId xmlns:a16="http://schemas.microsoft.com/office/drawing/2014/main" id="{9D954E80-04FC-9543-A54E-E3403C386E44}"/>
              </a:ext>
            </a:extLst>
          </p:cNvPr>
          <p:cNvPicPr>
            <a:picLocks noChangeAspect="1"/>
          </p:cNvPicPr>
          <p:nvPr/>
        </p:nvPicPr>
        <p:blipFill>
          <a:blip r:embed="rId15"/>
          <a:stretch>
            <a:fillRect/>
          </a:stretch>
        </p:blipFill>
        <p:spPr>
          <a:xfrm>
            <a:off x="9399504" y="2658860"/>
            <a:ext cx="637289" cy="637289"/>
          </a:xfrm>
          <a:prstGeom prst="rect">
            <a:avLst/>
          </a:prstGeom>
        </p:spPr>
      </p:pic>
      <p:sp>
        <p:nvSpPr>
          <p:cNvPr id="26" name="TextBox 25">
            <a:extLst>
              <a:ext uri="{FF2B5EF4-FFF2-40B4-BE49-F238E27FC236}">
                <a16:creationId xmlns:a16="http://schemas.microsoft.com/office/drawing/2014/main" id="{24C18EF0-8A43-9147-870C-43A3B14F801D}"/>
              </a:ext>
            </a:extLst>
          </p:cNvPr>
          <p:cNvSpPr txBox="1"/>
          <p:nvPr/>
        </p:nvSpPr>
        <p:spPr>
          <a:xfrm>
            <a:off x="4223556" y="2710400"/>
            <a:ext cx="713657" cy="215444"/>
          </a:xfrm>
          <a:prstGeom prst="rect">
            <a:avLst/>
          </a:prstGeom>
          <a:noFill/>
        </p:spPr>
        <p:txBody>
          <a:bodyPr wrap="none" rtlCol="0">
            <a:spAutoFit/>
          </a:bodyPr>
          <a:lstStyle/>
          <a:p>
            <a:r>
              <a:rPr lang="en-US" sz="800" dirty="0">
                <a:solidFill>
                  <a:srgbClr val="485766"/>
                </a:solidFill>
                <a:latin typeface="Arial" panose="020B0604020202020204" pitchFamily="34" charset="0"/>
                <a:cs typeface="Arial" panose="020B0604020202020204" pitchFamily="34" charset="0"/>
              </a:rPr>
              <a:t>Kubernetes</a:t>
            </a:r>
          </a:p>
        </p:txBody>
      </p:sp>
      <p:sp>
        <p:nvSpPr>
          <p:cNvPr id="27" name="TextBox 26">
            <a:extLst>
              <a:ext uri="{FF2B5EF4-FFF2-40B4-BE49-F238E27FC236}">
                <a16:creationId xmlns:a16="http://schemas.microsoft.com/office/drawing/2014/main" id="{543ADBFC-D637-4E4B-B6C5-CC9FF8859CB1}"/>
              </a:ext>
            </a:extLst>
          </p:cNvPr>
          <p:cNvSpPr txBox="1"/>
          <p:nvPr/>
        </p:nvSpPr>
        <p:spPr>
          <a:xfrm>
            <a:off x="928204" y="2925120"/>
            <a:ext cx="604653" cy="215444"/>
          </a:xfrm>
          <a:prstGeom prst="rect">
            <a:avLst/>
          </a:prstGeom>
          <a:noFill/>
        </p:spPr>
        <p:txBody>
          <a:bodyPr wrap="none" rtlCol="0">
            <a:spAutoFit/>
          </a:bodyPr>
          <a:lstStyle/>
          <a:p>
            <a:r>
              <a:rPr lang="en-US" sz="800" dirty="0" err="1">
                <a:solidFill>
                  <a:srgbClr val="485766"/>
                </a:solidFill>
                <a:latin typeface="Arial" panose="020B0604020202020204" pitchFamily="34" charset="0"/>
                <a:cs typeface="Arial" panose="020B0604020202020204" pitchFamily="34" charset="0"/>
              </a:rPr>
              <a:t>OpenAPI</a:t>
            </a:r>
            <a:endParaRPr lang="en-US" sz="800" dirty="0">
              <a:solidFill>
                <a:srgbClr val="485766"/>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F5E4F136-549C-A942-8331-DE16DCB5A113}"/>
              </a:ext>
            </a:extLst>
          </p:cNvPr>
          <p:cNvSpPr txBox="1"/>
          <p:nvPr/>
        </p:nvSpPr>
        <p:spPr>
          <a:xfrm>
            <a:off x="1052743" y="3780568"/>
            <a:ext cx="1141659" cy="215444"/>
          </a:xfrm>
          <a:prstGeom prst="rect">
            <a:avLst/>
          </a:prstGeom>
          <a:noFill/>
        </p:spPr>
        <p:txBody>
          <a:bodyPr wrap="none" rtlCol="0">
            <a:spAutoFit/>
          </a:bodyPr>
          <a:lstStyle/>
          <a:p>
            <a:r>
              <a:rPr lang="en-US" sz="800" dirty="0">
                <a:solidFill>
                  <a:srgbClr val="485766"/>
                </a:solidFill>
                <a:latin typeface="Arial" panose="020B0604020202020204" pitchFamily="34" charset="0"/>
                <a:cs typeface="Arial" panose="020B0604020202020204" pitchFamily="34" charset="0"/>
              </a:rPr>
              <a:t>Open Service Broker</a:t>
            </a:r>
          </a:p>
        </p:txBody>
      </p:sp>
      <p:sp>
        <p:nvSpPr>
          <p:cNvPr id="29" name="TextBox 28">
            <a:extLst>
              <a:ext uri="{FF2B5EF4-FFF2-40B4-BE49-F238E27FC236}">
                <a16:creationId xmlns:a16="http://schemas.microsoft.com/office/drawing/2014/main" id="{26BA126F-5825-9540-8879-62EEC42CD54E}"/>
              </a:ext>
            </a:extLst>
          </p:cNvPr>
          <p:cNvSpPr txBox="1"/>
          <p:nvPr/>
        </p:nvSpPr>
        <p:spPr>
          <a:xfrm>
            <a:off x="1696703" y="2925120"/>
            <a:ext cx="631904" cy="215444"/>
          </a:xfrm>
          <a:prstGeom prst="rect">
            <a:avLst/>
          </a:prstGeom>
          <a:noFill/>
        </p:spPr>
        <p:txBody>
          <a:bodyPr wrap="none" rtlCol="0">
            <a:spAutoFit/>
          </a:bodyPr>
          <a:lstStyle/>
          <a:p>
            <a:r>
              <a:rPr lang="en-US" sz="800" dirty="0" err="1">
                <a:solidFill>
                  <a:srgbClr val="485766"/>
                </a:solidFill>
                <a:latin typeface="Arial" panose="020B0604020202020204" pitchFamily="34" charset="0"/>
                <a:cs typeface="Arial" panose="020B0604020202020204" pitchFamily="34" charset="0"/>
              </a:rPr>
              <a:t>AsyncAPI</a:t>
            </a:r>
            <a:endParaRPr lang="en-US" sz="800" dirty="0">
              <a:solidFill>
                <a:srgbClr val="485766"/>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04DB79BF-71CB-C64F-8CC7-5DA649A830E2}"/>
              </a:ext>
            </a:extLst>
          </p:cNvPr>
          <p:cNvSpPr txBox="1"/>
          <p:nvPr/>
        </p:nvSpPr>
        <p:spPr>
          <a:xfrm>
            <a:off x="9414695" y="2388590"/>
            <a:ext cx="558166" cy="215444"/>
          </a:xfrm>
          <a:prstGeom prst="rect">
            <a:avLst/>
          </a:prstGeom>
          <a:noFill/>
        </p:spPr>
        <p:txBody>
          <a:bodyPr wrap="none" rtlCol="0">
            <a:spAutoFit/>
          </a:bodyPr>
          <a:lstStyle/>
          <a:p>
            <a:r>
              <a:rPr lang="en-US" sz="800" dirty="0">
                <a:solidFill>
                  <a:srgbClr val="485766"/>
                </a:solidFill>
                <a:latin typeface="Arial" panose="020B0604020202020204" pitchFamily="34" charset="0"/>
                <a:cs typeface="Arial" panose="020B0604020202020204" pitchFamily="34" charset="0"/>
              </a:rPr>
              <a:t>Grafana</a:t>
            </a:r>
          </a:p>
        </p:txBody>
      </p:sp>
      <p:sp>
        <p:nvSpPr>
          <p:cNvPr id="31" name="TextBox 30">
            <a:extLst>
              <a:ext uri="{FF2B5EF4-FFF2-40B4-BE49-F238E27FC236}">
                <a16:creationId xmlns:a16="http://schemas.microsoft.com/office/drawing/2014/main" id="{25A91A2E-5490-9B48-9CF0-5D68BE3A2B0B}"/>
              </a:ext>
            </a:extLst>
          </p:cNvPr>
          <p:cNvSpPr txBox="1"/>
          <p:nvPr/>
        </p:nvSpPr>
        <p:spPr>
          <a:xfrm>
            <a:off x="10227989" y="2388590"/>
            <a:ext cx="500458" cy="215444"/>
          </a:xfrm>
          <a:prstGeom prst="rect">
            <a:avLst/>
          </a:prstGeom>
          <a:noFill/>
        </p:spPr>
        <p:txBody>
          <a:bodyPr wrap="none" rtlCol="0">
            <a:spAutoFit/>
          </a:bodyPr>
          <a:lstStyle/>
          <a:p>
            <a:r>
              <a:rPr lang="en-US" sz="800" dirty="0">
                <a:solidFill>
                  <a:srgbClr val="485766"/>
                </a:solidFill>
                <a:latin typeface="Arial" panose="020B0604020202020204" pitchFamily="34" charset="0"/>
                <a:cs typeface="Arial" panose="020B0604020202020204" pitchFamily="34" charset="0"/>
              </a:rPr>
              <a:t>Jaeger</a:t>
            </a:r>
          </a:p>
        </p:txBody>
      </p:sp>
      <p:sp>
        <p:nvSpPr>
          <p:cNvPr id="32" name="TextBox 31">
            <a:extLst>
              <a:ext uri="{FF2B5EF4-FFF2-40B4-BE49-F238E27FC236}">
                <a16:creationId xmlns:a16="http://schemas.microsoft.com/office/drawing/2014/main" id="{24692772-16D1-014C-8700-0511FEB4B97B}"/>
              </a:ext>
            </a:extLst>
          </p:cNvPr>
          <p:cNvSpPr txBox="1"/>
          <p:nvPr/>
        </p:nvSpPr>
        <p:spPr>
          <a:xfrm>
            <a:off x="9531238" y="3307998"/>
            <a:ext cx="373820" cy="215444"/>
          </a:xfrm>
          <a:prstGeom prst="rect">
            <a:avLst/>
          </a:prstGeom>
          <a:noFill/>
        </p:spPr>
        <p:txBody>
          <a:bodyPr wrap="none" rtlCol="0">
            <a:spAutoFit/>
          </a:bodyPr>
          <a:lstStyle/>
          <a:p>
            <a:r>
              <a:rPr lang="en-US" sz="800" dirty="0">
                <a:solidFill>
                  <a:srgbClr val="485766"/>
                </a:solidFill>
                <a:latin typeface="Arial" panose="020B0604020202020204" pitchFamily="34" charset="0"/>
                <a:cs typeface="Arial" panose="020B0604020202020204" pitchFamily="34" charset="0"/>
              </a:rPr>
              <a:t>Loki</a:t>
            </a:r>
          </a:p>
        </p:txBody>
      </p:sp>
      <p:sp>
        <p:nvSpPr>
          <p:cNvPr id="33" name="TextBox 32">
            <a:extLst>
              <a:ext uri="{FF2B5EF4-FFF2-40B4-BE49-F238E27FC236}">
                <a16:creationId xmlns:a16="http://schemas.microsoft.com/office/drawing/2014/main" id="{4E3B7F3D-5234-4341-800C-45823FF880E6}"/>
              </a:ext>
            </a:extLst>
          </p:cNvPr>
          <p:cNvSpPr txBox="1"/>
          <p:nvPr/>
        </p:nvSpPr>
        <p:spPr>
          <a:xfrm>
            <a:off x="10115875" y="3307998"/>
            <a:ext cx="740908" cy="215444"/>
          </a:xfrm>
          <a:prstGeom prst="rect">
            <a:avLst/>
          </a:prstGeom>
          <a:noFill/>
        </p:spPr>
        <p:txBody>
          <a:bodyPr wrap="none" rtlCol="0">
            <a:spAutoFit/>
          </a:bodyPr>
          <a:lstStyle/>
          <a:p>
            <a:r>
              <a:rPr lang="en-US" sz="800" dirty="0">
                <a:solidFill>
                  <a:srgbClr val="485766"/>
                </a:solidFill>
                <a:latin typeface="Arial" panose="020B0604020202020204" pitchFamily="34" charset="0"/>
                <a:cs typeface="Arial" panose="020B0604020202020204" pitchFamily="34" charset="0"/>
              </a:rPr>
              <a:t>Prometheus</a:t>
            </a:r>
          </a:p>
        </p:txBody>
      </p:sp>
      <p:sp>
        <p:nvSpPr>
          <p:cNvPr id="34" name="TextBox 33">
            <a:extLst>
              <a:ext uri="{FF2B5EF4-FFF2-40B4-BE49-F238E27FC236}">
                <a16:creationId xmlns:a16="http://schemas.microsoft.com/office/drawing/2014/main" id="{AB6ACAC1-4276-394A-BC5D-1010CA41136C}"/>
              </a:ext>
            </a:extLst>
          </p:cNvPr>
          <p:cNvSpPr txBox="1"/>
          <p:nvPr/>
        </p:nvSpPr>
        <p:spPr>
          <a:xfrm>
            <a:off x="3674892" y="5006030"/>
            <a:ext cx="458780" cy="215444"/>
          </a:xfrm>
          <a:prstGeom prst="rect">
            <a:avLst/>
          </a:prstGeom>
          <a:noFill/>
        </p:spPr>
        <p:txBody>
          <a:bodyPr wrap="none" rtlCol="0">
            <a:spAutoFit/>
          </a:bodyPr>
          <a:lstStyle/>
          <a:p>
            <a:r>
              <a:rPr lang="en-US" sz="800" dirty="0">
                <a:solidFill>
                  <a:srgbClr val="485766"/>
                </a:solidFill>
                <a:latin typeface="Arial" panose="020B0604020202020204" pitchFamily="34" charset="0"/>
                <a:cs typeface="Arial" panose="020B0604020202020204" pitchFamily="34" charset="0"/>
              </a:rPr>
              <a:t>NATS</a:t>
            </a:r>
          </a:p>
        </p:txBody>
      </p:sp>
      <p:sp>
        <p:nvSpPr>
          <p:cNvPr id="35" name="TextBox 34">
            <a:extLst>
              <a:ext uri="{FF2B5EF4-FFF2-40B4-BE49-F238E27FC236}">
                <a16:creationId xmlns:a16="http://schemas.microsoft.com/office/drawing/2014/main" id="{D8D881B0-45C6-F643-9BED-B4560A9B2E84}"/>
              </a:ext>
            </a:extLst>
          </p:cNvPr>
          <p:cNvSpPr txBox="1"/>
          <p:nvPr/>
        </p:nvSpPr>
        <p:spPr>
          <a:xfrm>
            <a:off x="4473391" y="5004697"/>
            <a:ext cx="529312" cy="215444"/>
          </a:xfrm>
          <a:prstGeom prst="rect">
            <a:avLst/>
          </a:prstGeom>
          <a:noFill/>
        </p:spPr>
        <p:txBody>
          <a:bodyPr wrap="none" rtlCol="0">
            <a:spAutoFit/>
          </a:bodyPr>
          <a:lstStyle/>
          <a:p>
            <a:r>
              <a:rPr lang="en-US" sz="800" dirty="0" err="1">
                <a:solidFill>
                  <a:srgbClr val="485766"/>
                </a:solidFill>
                <a:latin typeface="Arial" panose="020B0604020202020204" pitchFamily="34" charset="0"/>
                <a:cs typeface="Arial" panose="020B0604020202020204" pitchFamily="34" charset="0"/>
              </a:rPr>
              <a:t>Knative</a:t>
            </a:r>
            <a:endParaRPr lang="en-US" sz="800" dirty="0">
              <a:solidFill>
                <a:srgbClr val="485766"/>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7601CC2-3D2D-A345-AECA-F252B4988372}"/>
              </a:ext>
            </a:extLst>
          </p:cNvPr>
          <p:cNvSpPr txBox="1"/>
          <p:nvPr/>
        </p:nvSpPr>
        <p:spPr>
          <a:xfrm>
            <a:off x="7028258" y="4356771"/>
            <a:ext cx="367408" cy="215444"/>
          </a:xfrm>
          <a:prstGeom prst="rect">
            <a:avLst/>
          </a:prstGeom>
          <a:noFill/>
        </p:spPr>
        <p:txBody>
          <a:bodyPr wrap="none" rtlCol="0">
            <a:spAutoFit/>
          </a:bodyPr>
          <a:lstStyle/>
          <a:p>
            <a:r>
              <a:rPr lang="en-US" sz="800" dirty="0" err="1">
                <a:solidFill>
                  <a:srgbClr val="485766"/>
                </a:solidFill>
                <a:latin typeface="Arial" panose="020B0604020202020204" pitchFamily="34" charset="0"/>
                <a:cs typeface="Arial" panose="020B0604020202020204" pitchFamily="34" charset="0"/>
              </a:rPr>
              <a:t>Dex</a:t>
            </a:r>
            <a:endParaRPr lang="en-US" sz="800" dirty="0">
              <a:solidFill>
                <a:srgbClr val="485766"/>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40FC3C5-1798-784A-A344-59884982B3DB}"/>
              </a:ext>
            </a:extLst>
          </p:cNvPr>
          <p:cNvSpPr txBox="1"/>
          <p:nvPr/>
        </p:nvSpPr>
        <p:spPr>
          <a:xfrm>
            <a:off x="6582397" y="2330984"/>
            <a:ext cx="373820" cy="215444"/>
          </a:xfrm>
          <a:prstGeom prst="rect">
            <a:avLst/>
          </a:prstGeom>
          <a:noFill/>
        </p:spPr>
        <p:txBody>
          <a:bodyPr wrap="none" rtlCol="0">
            <a:spAutoFit/>
          </a:bodyPr>
          <a:lstStyle/>
          <a:p>
            <a:r>
              <a:rPr lang="en-US" sz="800" dirty="0" err="1">
                <a:solidFill>
                  <a:srgbClr val="485766"/>
                </a:solidFill>
                <a:latin typeface="Arial" panose="020B0604020202020204" pitchFamily="34" charset="0"/>
                <a:cs typeface="Arial" panose="020B0604020202020204" pitchFamily="34" charset="0"/>
              </a:rPr>
              <a:t>Istio</a:t>
            </a:r>
            <a:endParaRPr lang="en-US" sz="800" dirty="0">
              <a:solidFill>
                <a:srgbClr val="485766"/>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9951AFF0-DC09-A74D-BDFC-FB02FF42318E}"/>
              </a:ext>
            </a:extLst>
          </p:cNvPr>
          <p:cNvSpPr txBox="1"/>
          <p:nvPr/>
        </p:nvSpPr>
        <p:spPr>
          <a:xfrm>
            <a:off x="9439253" y="5503808"/>
            <a:ext cx="429926" cy="215444"/>
          </a:xfrm>
          <a:prstGeom prst="rect">
            <a:avLst/>
          </a:prstGeom>
          <a:noFill/>
        </p:spPr>
        <p:txBody>
          <a:bodyPr wrap="none" rtlCol="0">
            <a:spAutoFit/>
          </a:bodyPr>
          <a:lstStyle/>
          <a:p>
            <a:r>
              <a:rPr lang="en-US" sz="800" dirty="0" err="1">
                <a:solidFill>
                  <a:srgbClr val="485766"/>
                </a:solidFill>
                <a:latin typeface="Arial" panose="020B0604020202020204" pitchFamily="34" charset="0"/>
                <a:cs typeface="Arial" panose="020B0604020202020204" pitchFamily="34" charset="0"/>
              </a:rPr>
              <a:t>Minio</a:t>
            </a:r>
            <a:endParaRPr lang="en-US" sz="800" dirty="0">
              <a:solidFill>
                <a:srgbClr val="4857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720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p:bldP spid="36" grpId="0"/>
      <p:bldP spid="37"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150F8-FD5E-B147-9813-C416172CD136}"/>
              </a:ext>
            </a:extLst>
          </p:cNvPr>
          <p:cNvSpPr>
            <a:spLocks noGrp="1"/>
          </p:cNvSpPr>
          <p:nvPr>
            <p:ph type="ctrTitle"/>
          </p:nvPr>
        </p:nvSpPr>
        <p:spPr>
          <a:xfrm>
            <a:off x="847621" y="3128618"/>
            <a:ext cx="5206589" cy="584775"/>
          </a:xfrm>
        </p:spPr>
        <p:txBody>
          <a:bodyPr/>
          <a:lstStyle/>
          <a:p>
            <a:r>
              <a:rPr lang="en-US" sz="3200"/>
              <a:t>There is more…</a:t>
            </a:r>
          </a:p>
        </p:txBody>
      </p:sp>
    </p:spTree>
    <p:extLst>
      <p:ext uri="{BB962C8B-B14F-4D97-AF65-F5344CB8AC3E}">
        <p14:creationId xmlns:p14="http://schemas.microsoft.com/office/powerpoint/2010/main" val="749765426"/>
      </p:ext>
    </p:extLst>
  </p:cSld>
  <p:clrMapOvr>
    <a:masterClrMapping/>
  </p:clrMapOvr>
</p:sld>
</file>

<file path=ppt/theme/theme1.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inal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AFFE9B1F2B93241A7F2935E8B6A9DA2" ma:contentTypeVersion="10" ma:contentTypeDescription="Create a new document." ma:contentTypeScope="" ma:versionID="5e54f9f7e0bc81b220720b3a1a166199">
  <xsd:schema xmlns:xsd="http://www.w3.org/2001/XMLSchema" xmlns:xs="http://www.w3.org/2001/XMLSchema" xmlns:p="http://schemas.microsoft.com/office/2006/metadata/properties" xmlns:ns2="c474bbb4-271a-47e8-a7e4-b4297cec73e7" xmlns:ns3="4495f58f-e14c-430d-a525-d1222e224f49" targetNamespace="http://schemas.microsoft.com/office/2006/metadata/properties" ma:root="true" ma:fieldsID="cab4b1b8b8dd7dc305dfe4379b309cb1" ns2:_="" ns3:_="">
    <xsd:import namespace="c474bbb4-271a-47e8-a7e4-b4297cec73e7"/>
    <xsd:import namespace="4495f58f-e14c-430d-a525-d1222e224f4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74bbb4-271a-47e8-a7e4-b4297cec73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95f58f-e14c-430d-a525-d1222e224f4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F61730-9791-4C3B-A657-3D1E2A9B03AE}">
  <ds:schemaRefs>
    <ds:schemaRef ds:uri="http://schemas.microsoft.com/office/2006/metadata/properties"/>
    <ds:schemaRef ds:uri="4495f58f-e14c-430d-a525-d1222e224f49"/>
    <ds:schemaRef ds:uri="http://schemas.microsoft.com/office/2006/documentManagement/types"/>
    <ds:schemaRef ds:uri="http://purl.org/dc/terms/"/>
    <ds:schemaRef ds:uri="http://schemas.openxmlformats.org/package/2006/metadata/core-properties"/>
    <ds:schemaRef ds:uri="c474bbb4-271a-47e8-a7e4-b4297cec73e7"/>
    <ds:schemaRef ds:uri="http://purl.org/dc/dcmitype/"/>
    <ds:schemaRef ds:uri="http://schemas.microsoft.com/office/infopath/2007/PartnerControls"/>
    <ds:schemaRef ds:uri="http://purl.org/dc/elements/1.1/"/>
    <ds:schemaRef ds:uri="http://www.w3.org/XML/1998/namespace"/>
  </ds:schemaRefs>
</ds:datastoreItem>
</file>

<file path=customXml/itemProps2.xml><?xml version="1.0" encoding="utf-8"?>
<ds:datastoreItem xmlns:ds="http://schemas.openxmlformats.org/officeDocument/2006/customXml" ds:itemID="{4356C447-AF3F-467B-B577-17D733BEB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474bbb4-271a-47e8-a7e4-b4297cec73e7"/>
    <ds:schemaRef ds:uri="4495f58f-e14c-430d-a525-d1222e224f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2C4A8E-CD4C-48DF-A908-4456E9DC22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1402</Words>
  <Application>Microsoft Office PowerPoint</Application>
  <PresentationFormat>Widescreen</PresentationFormat>
  <Paragraphs>191</Paragraphs>
  <Slides>19</Slides>
  <Notes>19</Notes>
  <HiddenSlides>0</HiddenSlides>
  <MMClips>1</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19</vt:i4>
      </vt:variant>
    </vt:vector>
  </HeadingPairs>
  <TitlesOfParts>
    <vt:vector size="25" baseType="lpstr">
      <vt:lpstr>Arial</vt:lpstr>
      <vt:lpstr>Arial Unicode MS</vt:lpstr>
      <vt:lpstr>Calibri</vt:lpstr>
      <vt:lpstr>Title slide</vt:lpstr>
      <vt:lpstr>Content slide</vt:lpstr>
      <vt:lpstr>Final slide</vt:lpstr>
      <vt:lpstr>Modernize your monolith in a cloud-native fashion</vt:lpstr>
      <vt:lpstr>PowerPoint Presentation</vt:lpstr>
      <vt:lpstr>What does Kyma mean?</vt:lpstr>
      <vt:lpstr>Challenges</vt:lpstr>
      <vt:lpstr>Kyma benefits</vt:lpstr>
      <vt:lpstr>Kyma features</vt:lpstr>
      <vt:lpstr>Kyma architecture</vt:lpstr>
      <vt:lpstr>Kyma glue - cause reinventing the wheel sucks </vt:lpstr>
      <vt:lpstr>There is more…</vt:lpstr>
      <vt:lpstr>Console UI with functionality 1:1 available in CLI</vt:lpstr>
      <vt:lpstr>Baked-in docs</vt:lpstr>
      <vt:lpstr>Contextual docs</vt:lpstr>
      <vt:lpstr>Monitoring integration</vt:lpstr>
      <vt:lpstr>Tracing integration</vt:lpstr>
      <vt:lpstr>Other benefits/features</vt:lpstr>
      <vt:lpstr>Kyma donation initiatives</vt:lpstr>
      <vt:lpstr>Become a Contributor</vt:lpstr>
      <vt:lpstr>Learn more on https://kyma-project.io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Sandra Oriol</dc:creator>
  <cp:lastModifiedBy>Yankovich, Ana</cp:lastModifiedBy>
  <cp:revision>105</cp:revision>
  <dcterms:created xsi:type="dcterms:W3CDTF">2018-08-06T14:52:52Z</dcterms:created>
  <dcterms:modified xsi:type="dcterms:W3CDTF">2019-03-15T07:42:15Z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0x0101000AFFE9B1F2B93241A7F2935E8B6A9DA2</vt:lpwstr>
  </property>
</Properties>
</file>